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8.bin" ContentType="application/vnd.openxmlformats-officedocument.oleObject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65"/>
  </p:notesMasterIdLst>
  <p:handoutMasterIdLst>
    <p:handoutMasterId r:id="rId66"/>
  </p:handoutMasterIdLst>
  <p:sldIdLst>
    <p:sldId id="637" r:id="rId2"/>
    <p:sldId id="835" r:id="rId3"/>
    <p:sldId id="847" r:id="rId4"/>
    <p:sldId id="838" r:id="rId5"/>
    <p:sldId id="848" r:id="rId6"/>
    <p:sldId id="858" r:id="rId7"/>
    <p:sldId id="851" r:id="rId8"/>
    <p:sldId id="852" r:id="rId9"/>
    <p:sldId id="820" r:id="rId10"/>
    <p:sldId id="916" r:id="rId11"/>
    <p:sldId id="816" r:id="rId12"/>
    <p:sldId id="861" r:id="rId13"/>
    <p:sldId id="863" r:id="rId14"/>
    <p:sldId id="864" r:id="rId15"/>
    <p:sldId id="865" r:id="rId16"/>
    <p:sldId id="869" r:id="rId17"/>
    <p:sldId id="871" r:id="rId18"/>
    <p:sldId id="883" r:id="rId19"/>
    <p:sldId id="876" r:id="rId20"/>
    <p:sldId id="878" r:id="rId21"/>
    <p:sldId id="884" r:id="rId22"/>
    <p:sldId id="885" r:id="rId23"/>
    <p:sldId id="879" r:id="rId24"/>
    <p:sldId id="889" r:id="rId25"/>
    <p:sldId id="890" r:id="rId26"/>
    <p:sldId id="950" r:id="rId27"/>
    <p:sldId id="886" r:id="rId28"/>
    <p:sldId id="887" r:id="rId29"/>
    <p:sldId id="888" r:id="rId30"/>
    <p:sldId id="951" r:id="rId31"/>
    <p:sldId id="949" r:id="rId32"/>
    <p:sldId id="899" r:id="rId33"/>
    <p:sldId id="891" r:id="rId34"/>
    <p:sldId id="893" r:id="rId35"/>
    <p:sldId id="894" r:id="rId36"/>
    <p:sldId id="880" r:id="rId37"/>
    <p:sldId id="911" r:id="rId38"/>
    <p:sldId id="910" r:id="rId39"/>
    <p:sldId id="917" r:id="rId40"/>
    <p:sldId id="918" r:id="rId41"/>
    <p:sldId id="919" r:id="rId42"/>
    <p:sldId id="920" r:id="rId43"/>
    <p:sldId id="938" r:id="rId44"/>
    <p:sldId id="939" r:id="rId45"/>
    <p:sldId id="924" r:id="rId46"/>
    <p:sldId id="925" r:id="rId47"/>
    <p:sldId id="926" r:id="rId48"/>
    <p:sldId id="927" r:id="rId49"/>
    <p:sldId id="928" r:id="rId50"/>
    <p:sldId id="941" r:id="rId51"/>
    <p:sldId id="930" r:id="rId52"/>
    <p:sldId id="932" r:id="rId53"/>
    <p:sldId id="942" r:id="rId54"/>
    <p:sldId id="935" r:id="rId55"/>
    <p:sldId id="937" r:id="rId56"/>
    <p:sldId id="912" r:id="rId57"/>
    <p:sldId id="945" r:id="rId58"/>
    <p:sldId id="943" r:id="rId59"/>
    <p:sldId id="947" r:id="rId60"/>
    <p:sldId id="906" r:id="rId61"/>
    <p:sldId id="907" r:id="rId62"/>
    <p:sldId id="903" r:id="rId63"/>
    <p:sldId id="736" r:id="rId64"/>
  </p:sldIdLst>
  <p:sldSz cx="9144000" cy="6858000" type="screen4x3"/>
  <p:notesSz cx="6794500" cy="9906000"/>
  <p:custDataLst>
    <p:tags r:id="rId6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4585A5"/>
    <a:srgbClr val="800080"/>
    <a:srgbClr val="993366"/>
    <a:srgbClr val="336699"/>
    <a:srgbClr val="FCF6A2"/>
    <a:srgbClr val="FF0000"/>
    <a:srgbClr val="FEC6D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47" autoAdjust="0"/>
    <p:restoredTop sz="94157" autoAdjust="0"/>
  </p:normalViewPr>
  <p:slideViewPr>
    <p:cSldViewPr snapToGrid="0">
      <p:cViewPr varScale="1">
        <p:scale>
          <a:sx n="106" d="100"/>
          <a:sy n="106" d="100"/>
        </p:scale>
        <p:origin x="-824" y="-112"/>
      </p:cViewPr>
      <p:guideLst>
        <p:guide orient="horz" pos="1933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6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tags" Target="tags/tag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2.wmf"/><Relationship Id="rId5" Type="http://schemas.openxmlformats.org/officeDocument/2006/relationships/image" Target="../media/image33.wmf"/><Relationship Id="rId6" Type="http://schemas.openxmlformats.org/officeDocument/2006/relationships/image" Target="../media/image34.wmf"/><Relationship Id="rId1" Type="http://schemas.openxmlformats.org/officeDocument/2006/relationships/image" Target="../media/image29.wmf"/><Relationship Id="rId2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963AED5-3209-49B4-8A4E-157A0A8842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982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1669EC-64C2-46B2-9271-B235791FCC0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119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9B05-2739-4B94-91DB-D7701F1C2F3C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2950"/>
            <a:ext cx="4953000" cy="37147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5666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581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477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671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405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91784-BA88-4D09-80B6-7FC6141932F8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91784-BA88-4D09-80B6-7FC6141932F8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3F1155-610A-4AEC-B42C-8BCACFA20B38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27651" name="Rectangle 7"/>
          <p:cNvSpPr txBox="1">
            <a:spLocks noGrp="1" noChangeArrowheads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AD3A35-B2C0-4936-AC1D-13EB78CA2076}" type="slidenum">
              <a:rPr lang="en-GB" sz="1200"/>
              <a:pPr algn="r"/>
              <a:t>10</a:t>
            </a:fld>
            <a:endParaRPr lang="en-GB" sz="1200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  <p:sp>
        <p:nvSpPr>
          <p:cNvPr id="368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04245-EDF4-492B-91CD-20505AA325FA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18D107-393C-494A-8D64-EA63CFE4C04B}" type="slidenum">
              <a:rPr lang="fr-FR" baseline="0"/>
              <a:pPr eaLnBrk="1" hangingPunct="1"/>
              <a:t>14</a:t>
            </a:fld>
            <a:endParaRPr lang="fr-FR" baseline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dirty="0" smtClean="0"/>
              <a:t>In the Time-</a:t>
            </a:r>
            <a:r>
              <a:rPr lang="fr-FR" dirty="0" err="1" smtClean="0"/>
              <a:t>Like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r>
              <a:rPr lang="fr-FR" dirty="0" smtClean="0"/>
              <a:t>, </a:t>
            </a:r>
            <a:r>
              <a:rPr lang="fr-FR" dirty="0" err="1" smtClean="0"/>
              <a:t>most</a:t>
            </a:r>
            <a:r>
              <a:rPr lang="fr-FR" dirty="0" smtClean="0"/>
              <a:t> of the </a:t>
            </a:r>
            <a:r>
              <a:rPr lang="fr-FR" dirty="0" err="1" smtClean="0"/>
              <a:t>experiments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cross-sections </a:t>
            </a:r>
            <a:r>
              <a:rPr lang="fr-FR" dirty="0" err="1" smtClean="0"/>
              <a:t>either</a:t>
            </a:r>
            <a:r>
              <a:rPr lang="fr-FR" dirty="0" smtClean="0"/>
              <a:t> in </a:t>
            </a:r>
            <a:r>
              <a:rPr lang="fr-FR" dirty="0" err="1" smtClean="0"/>
              <a:t>epem</a:t>
            </a:r>
            <a:r>
              <a:rPr lang="fr-FR" dirty="0" smtClean="0"/>
              <a:t> or in </a:t>
            </a:r>
            <a:r>
              <a:rPr lang="fr-FR" dirty="0" err="1" smtClean="0"/>
              <a:t>pbarp</a:t>
            </a:r>
            <a:r>
              <a:rPr lang="fr-FR" dirty="0" smtClean="0"/>
              <a:t> annihilation , </a:t>
            </a:r>
            <a:r>
              <a:rPr lang="fr-FR" dirty="0" err="1" smtClean="0"/>
              <a:t>wich</a:t>
            </a:r>
            <a:r>
              <a:rPr lang="fr-FR" dirty="0" smtClean="0"/>
              <a:t> </a:t>
            </a:r>
            <a:r>
              <a:rPr lang="fr-FR" dirty="0" err="1" smtClean="0"/>
              <a:t>give</a:t>
            </a:r>
            <a:r>
              <a:rPr lang="fr-FR" dirty="0" smtClean="0"/>
              <a:t> </a:t>
            </a:r>
            <a:r>
              <a:rPr lang="fr-FR" dirty="0" err="1" smtClean="0"/>
              <a:t>access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to an effective </a:t>
            </a:r>
            <a:r>
              <a:rPr lang="fr-FR" dirty="0" err="1" smtClean="0"/>
              <a:t>form</a:t>
            </a:r>
            <a:r>
              <a:rPr lang="fr-FR" dirty="0" smtClean="0"/>
              <a:t> factor. </a:t>
            </a:r>
            <a:r>
              <a:rPr lang="fr-FR" dirty="0" err="1" smtClean="0"/>
              <a:t>Masurements</a:t>
            </a:r>
            <a:r>
              <a:rPr lang="fr-FR" dirty="0" smtClean="0"/>
              <a:t> have </a:t>
            </a:r>
            <a:r>
              <a:rPr lang="fr-FR" dirty="0" err="1" smtClean="0"/>
              <a:t>beeen</a:t>
            </a:r>
            <a:r>
              <a:rPr lang="fr-FR" dirty="0" smtClean="0"/>
              <a:t> </a:t>
            </a:r>
            <a:r>
              <a:rPr lang="fr-FR" dirty="0" err="1" smtClean="0"/>
              <a:t>performed</a:t>
            </a:r>
            <a:r>
              <a:rPr lang="fr-FR" dirty="0" smtClean="0"/>
              <a:t> up to 19 </a:t>
            </a:r>
            <a:r>
              <a:rPr lang="fr-FR" dirty="0" err="1" smtClean="0"/>
              <a:t>GeV</a:t>
            </a:r>
            <a:r>
              <a:rPr lang="fr-FR" dirty="0" smtClean="0"/>
              <a:t>/c2, but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poor</a:t>
            </a:r>
            <a:r>
              <a:rPr lang="fr-FR" dirty="0" smtClean="0"/>
              <a:t> </a:t>
            </a:r>
            <a:r>
              <a:rPr lang="fr-FR" dirty="0" err="1" smtClean="0"/>
              <a:t>precision</a:t>
            </a:r>
            <a:r>
              <a:rPr lang="fr-FR" dirty="0" smtClean="0"/>
              <a:t>. </a:t>
            </a:r>
            <a:r>
              <a:rPr lang="fr-FR" dirty="0" err="1" smtClean="0"/>
              <a:t>Only</a:t>
            </a:r>
            <a:r>
              <a:rPr lang="fr-FR" dirty="0" smtClean="0"/>
              <a:t> a few points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obtained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angular</a:t>
            </a:r>
            <a:r>
              <a:rPr lang="fr-FR" dirty="0" smtClean="0"/>
              <a:t> distributions </a:t>
            </a:r>
            <a:r>
              <a:rPr lang="fr-FR" dirty="0" err="1" smtClean="0"/>
              <a:t>measurements</a:t>
            </a:r>
            <a:r>
              <a:rPr lang="fr-FR" dirty="0" smtClean="0"/>
              <a:t>, </a:t>
            </a:r>
            <a:r>
              <a:rPr lang="fr-FR" dirty="0" err="1" smtClean="0"/>
              <a:t>most</a:t>
            </a:r>
            <a:r>
              <a:rPr lang="fr-FR" dirty="0" smtClean="0"/>
              <a:t> of </a:t>
            </a:r>
            <a:r>
              <a:rPr lang="fr-FR" dirty="0" err="1" smtClean="0"/>
              <a:t>these</a:t>
            </a:r>
            <a:r>
              <a:rPr lang="fr-FR" dirty="0" smtClean="0"/>
              <a:t> points </a:t>
            </a:r>
            <a:r>
              <a:rPr lang="fr-FR" dirty="0" err="1" smtClean="0"/>
              <a:t>coming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LEAR and BABAR </a:t>
            </a:r>
            <a:r>
              <a:rPr lang="fr-FR" dirty="0" err="1" smtClean="0"/>
              <a:t>experiments</a:t>
            </a:r>
            <a:r>
              <a:rPr lang="fr-FR" dirty="0" smtClean="0"/>
              <a:t>, but the </a:t>
            </a:r>
            <a:r>
              <a:rPr lang="fr-FR" dirty="0" err="1" smtClean="0"/>
              <a:t>precision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bad</a:t>
            </a:r>
            <a:r>
              <a:rPr lang="fr-FR" dirty="0" smtClean="0"/>
              <a:t> and in addition the </a:t>
            </a:r>
            <a:r>
              <a:rPr lang="fr-FR" dirty="0" err="1" smtClean="0"/>
              <a:t>two</a:t>
            </a:r>
            <a:r>
              <a:rPr lang="fr-FR" dirty="0" smtClean="0"/>
              <a:t> sets of data </a:t>
            </a:r>
            <a:r>
              <a:rPr lang="fr-FR" dirty="0" err="1" smtClean="0"/>
              <a:t>disagree</a:t>
            </a:r>
            <a:r>
              <a:rPr lang="fr-FR" dirty="0" smtClean="0"/>
              <a:t>,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information on the ratio of </a:t>
            </a:r>
            <a:r>
              <a:rPr lang="fr-FR" dirty="0" err="1" smtClean="0"/>
              <a:t>electric</a:t>
            </a:r>
            <a:r>
              <a:rPr lang="fr-FR" dirty="0" smtClean="0"/>
              <a:t> to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form</a:t>
            </a:r>
            <a:r>
              <a:rPr lang="fr-FR" dirty="0" smtClean="0"/>
              <a:t> factor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err="1" smtClean="0"/>
              <a:t>poor</a:t>
            </a:r>
            <a:r>
              <a:rPr lang="fr-FR" dirty="0" smtClean="0"/>
              <a:t> in the Time-</a:t>
            </a:r>
            <a:r>
              <a:rPr lang="fr-FR" dirty="0" err="1" smtClean="0"/>
              <a:t>Like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r>
              <a:rPr lang="fr-FR" dirty="0" smtClean="0"/>
              <a:t>.</a:t>
            </a:r>
          </a:p>
          <a:p>
            <a:pPr eaLnBrk="1" hangingPunct="1"/>
            <a:r>
              <a:rPr lang="fr-FR" dirty="0" smtClean="0"/>
              <a:t>In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context</a:t>
            </a:r>
            <a:r>
              <a:rPr lang="fr-FR" dirty="0" smtClean="0"/>
              <a:t>, the goal of the PANDA </a:t>
            </a:r>
            <a:r>
              <a:rPr lang="fr-FR" dirty="0" err="1" smtClean="0"/>
              <a:t>measurements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 err="1" smtClean="0"/>
              <a:t>both</a:t>
            </a:r>
            <a:r>
              <a:rPr lang="fr-FR" dirty="0" smtClean="0"/>
              <a:t> GE and GM up to large q2</a:t>
            </a:r>
          </a:p>
          <a:p>
            <a:pPr eaLnBrk="1" hangingPunct="1"/>
            <a:r>
              <a:rPr lang="fr-FR" dirty="0" smtClean="0"/>
              <a:t>1’10</a:t>
            </a:r>
          </a:p>
          <a:p>
            <a:pPr eaLnBrk="1" hangingPunct="1"/>
            <a:r>
              <a:rPr lang="fr-FR" dirty="0" err="1" smtClean="0"/>
              <a:t>Tot</a:t>
            </a:r>
            <a:r>
              <a:rPr lang="fr-FR" dirty="0" smtClean="0"/>
              <a:t> 11’10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D4A89-881D-41AB-BC8F-E8DB45C73D33}" type="slidenum">
              <a:rPr lang="fr-FR"/>
              <a:pPr>
                <a:defRPr/>
              </a:pPr>
              <a:t>16</a:t>
            </a:fld>
            <a:endParaRPr lang="fr-FR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50888"/>
            <a:ext cx="4948237" cy="3711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8527" y="4704336"/>
            <a:ext cx="5434369" cy="445397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In </a:t>
            </a:r>
            <a:r>
              <a:rPr lang="fr-FR" dirty="0" err="1" smtClean="0"/>
              <a:t>this</a:t>
            </a:r>
            <a:r>
              <a:rPr lang="fr-FR" dirty="0" smtClean="0"/>
              <a:t> publication,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evaluate</a:t>
            </a:r>
            <a:r>
              <a:rPr lang="fr-FR" dirty="0" smtClean="0"/>
              <a:t> the </a:t>
            </a:r>
            <a:r>
              <a:rPr lang="fr-FR" dirty="0" err="1" smtClean="0"/>
              <a:t>precision</a:t>
            </a:r>
            <a:r>
              <a:rPr lang="fr-FR" dirty="0" smtClean="0"/>
              <a:t> on the </a:t>
            </a:r>
            <a:r>
              <a:rPr lang="fr-FR" dirty="0" err="1" smtClean="0"/>
              <a:t>form</a:t>
            </a:r>
            <a:r>
              <a:rPr lang="fr-FR" dirty="0" smtClean="0"/>
              <a:t> factor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achieved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PANDA and compare </a:t>
            </a:r>
            <a:r>
              <a:rPr lang="fr-FR" dirty="0" err="1" smtClean="0"/>
              <a:t>it</a:t>
            </a:r>
            <a:r>
              <a:rPr lang="fr-FR" dirty="0" smtClean="0"/>
              <a:t> to the </a:t>
            </a:r>
            <a:r>
              <a:rPr lang="fr-FR" dirty="0" err="1" smtClean="0"/>
              <a:t>existing</a:t>
            </a:r>
            <a:r>
              <a:rPr lang="fr-FR" dirty="0" smtClean="0"/>
              <a:t> data. The ratio of </a:t>
            </a:r>
            <a:r>
              <a:rPr lang="fr-FR" dirty="0" err="1" smtClean="0"/>
              <a:t>electric</a:t>
            </a:r>
            <a:r>
              <a:rPr lang="fr-FR" dirty="0" smtClean="0"/>
              <a:t> to </a:t>
            </a:r>
            <a:r>
              <a:rPr lang="fr-FR" dirty="0" err="1" smtClean="0"/>
              <a:t>magn</a:t>
            </a:r>
            <a:r>
              <a:rPr lang="fr-FR" dirty="0" smtClean="0"/>
              <a:t> FF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up to 14 </a:t>
            </a:r>
            <a:r>
              <a:rPr lang="fr-FR" dirty="0" err="1" smtClean="0"/>
              <a:t>GeV</a:t>
            </a:r>
            <a:r>
              <a:rPr lang="fr-FR" dirty="0" smtClean="0"/>
              <a:t>/c2 </a:t>
            </a:r>
            <a:r>
              <a:rPr lang="fr-FR" dirty="0" err="1" smtClean="0"/>
              <a:t>from</a:t>
            </a:r>
            <a:r>
              <a:rPr lang="fr-FR" dirty="0" smtClean="0"/>
              <a:t> an </a:t>
            </a:r>
            <a:r>
              <a:rPr lang="fr-FR" dirty="0" err="1" smtClean="0"/>
              <a:t>analysis</a:t>
            </a:r>
            <a:r>
              <a:rPr lang="fr-FR" dirty="0" smtClean="0"/>
              <a:t> of the </a:t>
            </a:r>
            <a:r>
              <a:rPr lang="fr-FR" dirty="0" err="1" smtClean="0"/>
              <a:t>angular</a:t>
            </a:r>
            <a:r>
              <a:rPr lang="fr-FR" dirty="0" smtClean="0"/>
              <a:t> distributions  </a:t>
            </a:r>
            <a:r>
              <a:rPr lang="fr-FR" dirty="0" err="1" smtClean="0"/>
              <a:t>with</a:t>
            </a:r>
            <a:r>
              <a:rPr lang="fr-FR" dirty="0" smtClean="0"/>
              <a:t> a good </a:t>
            </a:r>
            <a:r>
              <a:rPr lang="fr-FR" dirty="0" err="1" smtClean="0"/>
              <a:t>precision</a:t>
            </a:r>
            <a:r>
              <a:rPr lang="fr-FR" dirty="0" smtClean="0"/>
              <a:t>. This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improve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the </a:t>
            </a:r>
            <a:r>
              <a:rPr lang="fr-FR" dirty="0" err="1" smtClean="0"/>
              <a:t>present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situation. In addition,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allow</a:t>
            </a:r>
            <a:r>
              <a:rPr lang="fr-FR" dirty="0" smtClean="0"/>
              <a:t> to </a:t>
            </a:r>
            <a:r>
              <a:rPr lang="fr-FR" dirty="0" err="1" smtClean="0"/>
              <a:t>discriminate</a:t>
            </a:r>
            <a:r>
              <a:rPr lang="fr-FR" dirty="0" smtClean="0"/>
              <a:t> </a:t>
            </a:r>
            <a:r>
              <a:rPr lang="fr-FR" dirty="0" err="1" smtClean="0"/>
              <a:t>among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are all able to </a:t>
            </a:r>
            <a:r>
              <a:rPr lang="fr-FR" dirty="0" err="1" smtClean="0"/>
              <a:t>reproduce</a:t>
            </a:r>
            <a:r>
              <a:rPr lang="fr-FR" dirty="0" smtClean="0"/>
              <a:t> the </a:t>
            </a:r>
            <a:r>
              <a:rPr lang="fr-FR" dirty="0" err="1" smtClean="0"/>
              <a:t>Geff</a:t>
            </a:r>
            <a:r>
              <a:rPr lang="fr-FR" dirty="0" smtClean="0"/>
              <a:t> and </a:t>
            </a:r>
            <a:r>
              <a:rPr lang="fr-FR" dirty="0" err="1" smtClean="0"/>
              <a:t>also</a:t>
            </a:r>
            <a:r>
              <a:rPr lang="fr-FR" dirty="0" smtClean="0"/>
              <a:t> the </a:t>
            </a:r>
            <a:r>
              <a:rPr lang="fr-FR" dirty="0" err="1" smtClean="0"/>
              <a:t>space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data, but </a:t>
            </a:r>
            <a:r>
              <a:rPr lang="fr-FR" dirty="0" err="1" smtClean="0"/>
              <a:t>give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predictions</a:t>
            </a:r>
            <a:r>
              <a:rPr lang="fr-FR" dirty="0" smtClean="0"/>
              <a:t> for the ratio GE/GM. 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for </a:t>
            </a:r>
            <a:r>
              <a:rPr lang="fr-FR" dirty="0" err="1" smtClean="0"/>
              <a:t>example</a:t>
            </a:r>
            <a:r>
              <a:rPr lang="fr-FR" dirty="0" smtClean="0"/>
              <a:t> the </a:t>
            </a:r>
            <a:r>
              <a:rPr lang="fr-FR" dirty="0" err="1" smtClean="0"/>
              <a:t>Iachello</a:t>
            </a:r>
            <a:r>
              <a:rPr lang="fr-FR" dirty="0" smtClean="0"/>
              <a:t> model in green,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predicts</a:t>
            </a:r>
            <a:r>
              <a:rPr lang="fr-FR" dirty="0" smtClean="0"/>
              <a:t> a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form</a:t>
            </a:r>
            <a:r>
              <a:rPr lang="fr-FR" dirty="0" smtClean="0"/>
              <a:t> factor. </a:t>
            </a:r>
          </a:p>
          <a:p>
            <a:r>
              <a:rPr lang="fr-FR" dirty="0" smtClean="0"/>
              <a:t>Cross-sections and </a:t>
            </a:r>
            <a:r>
              <a:rPr lang="fr-FR" dirty="0" err="1" smtClean="0"/>
              <a:t>therefore</a:t>
            </a:r>
            <a:r>
              <a:rPr lang="fr-FR" dirty="0" smtClean="0"/>
              <a:t> the effective </a:t>
            </a:r>
            <a:r>
              <a:rPr lang="fr-FR" dirty="0" err="1" smtClean="0"/>
              <a:t>form</a:t>
            </a:r>
            <a:r>
              <a:rPr lang="fr-FR" dirty="0" smtClean="0"/>
              <a:t> factor 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good </a:t>
            </a:r>
            <a:r>
              <a:rPr lang="fr-FR" dirty="0" err="1" smtClean="0"/>
              <a:t>precision</a:t>
            </a:r>
            <a:r>
              <a:rPr lang="fr-FR" dirty="0" smtClean="0"/>
              <a:t> up to 30 </a:t>
            </a:r>
            <a:r>
              <a:rPr lang="fr-FR" dirty="0" err="1" smtClean="0"/>
              <a:t>GeV</a:t>
            </a:r>
            <a:r>
              <a:rPr lang="fr-FR" dirty="0" smtClean="0"/>
              <a:t>/c2,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maximum </a:t>
            </a:r>
            <a:r>
              <a:rPr lang="fr-FR" dirty="0" err="1" smtClean="0"/>
              <a:t>available</a:t>
            </a:r>
            <a:r>
              <a:rPr lang="fr-FR" dirty="0" smtClean="0"/>
              <a:t> q2 </a:t>
            </a:r>
            <a:r>
              <a:rPr lang="fr-FR" dirty="0" err="1" smtClean="0"/>
              <a:t>at</a:t>
            </a:r>
            <a:r>
              <a:rPr lang="fr-FR" dirty="0" smtClean="0"/>
              <a:t> PANDA.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solidFill>
            <a:srgbClr val="FFFFFF"/>
          </a:solidFill>
          <a:ln/>
        </p:spPr>
      </p:sp>
      <p:sp>
        <p:nvSpPr>
          <p:cNvPr id="7782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79115" y="4704989"/>
            <a:ext cx="5436274" cy="44569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233" tIns="45117" rIns="90233" bIns="45117"/>
          <a:lstStyle/>
          <a:p>
            <a:pPr eaLnBrk="1" hangingPunct="1"/>
            <a:r>
              <a:rPr lang="en-US" smtClean="0"/>
              <a:t>Alle anderen Zustaende,</a:t>
            </a:r>
            <a:r>
              <a:rPr lang="en-US" baseline="0" smtClean="0"/>
              <a:t> die in den letzten Jahren entdeckt wurden und diskutiert werden, habe ich hier zusammengestellt und werde sie nicht einzeln vorstellen …</a:t>
            </a:r>
          </a:p>
          <a:p>
            <a:pPr eaLnBrk="1" hangingPunct="1"/>
            <a:endParaRPr lang="en-US" baseline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30063-0FFA-4138-A3EE-D36E4B8F1987}" type="slidenum">
              <a:rPr lang="de-DE" smtClean="0"/>
              <a:pPr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68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69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925" y="2312988"/>
            <a:ext cx="9144000" cy="4572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3A6F8A"/>
              </a:solidFill>
              <a:ea typeface="ＭＳ Ｐゴシック" charset="-128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0"/>
            <a:ext cx="127000" cy="6858000"/>
            <a:chOff x="0" y="0"/>
            <a:chExt cx="80" cy="4320"/>
          </a:xfrm>
        </p:grpSpPr>
        <p:sp>
          <p:nvSpPr>
            <p:cNvPr id="4" name="Rectangle 4"/>
            <p:cNvSpPr>
              <a:spLocks noChangeArrowheads="1"/>
            </p:cNvSpPr>
            <p:nvPr userDrawn="1"/>
          </p:nvSpPr>
          <p:spPr bwMode="auto">
            <a:xfrm>
              <a:off x="1" y="0"/>
              <a:ext cx="79" cy="1440"/>
            </a:xfrm>
            <a:prstGeom prst="rect">
              <a:avLst/>
            </a:prstGeom>
            <a:solidFill>
              <a:srgbClr val="B9BB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ea typeface="ＭＳ Ｐゴシック" charset="-128"/>
              </a:endParaRPr>
            </a:p>
          </p:txBody>
        </p:sp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0" y="1440"/>
              <a:ext cx="79" cy="1440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0" y="2880"/>
              <a:ext cx="79" cy="1440"/>
            </a:xfrm>
            <a:prstGeom prst="rect">
              <a:avLst/>
            </a:prstGeom>
            <a:solidFill>
              <a:srgbClr val="515355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ea typeface="ＭＳ Ｐゴシック" charset="-128"/>
              </a:endParaRPr>
            </a:p>
          </p:txBody>
        </p:sp>
      </p:grpSp>
      <p:grpSp>
        <p:nvGrpSpPr>
          <p:cNvPr id="8" name="Group 16"/>
          <p:cNvGrpSpPr>
            <a:grpSpLocks/>
          </p:cNvGrpSpPr>
          <p:nvPr userDrawn="1"/>
        </p:nvGrpSpPr>
        <p:grpSpPr bwMode="auto">
          <a:xfrm>
            <a:off x="114300" y="0"/>
            <a:ext cx="127000" cy="6858000"/>
            <a:chOff x="72" y="0"/>
            <a:chExt cx="80" cy="4320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73" y="0"/>
              <a:ext cx="79" cy="1440"/>
            </a:xfrm>
            <a:prstGeom prst="rect">
              <a:avLst/>
            </a:prstGeom>
            <a:solidFill>
              <a:srgbClr val="005B8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ea typeface="ＭＳ Ｐゴシック" charset="-128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72" y="1440"/>
              <a:ext cx="79" cy="14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72" y="2880"/>
              <a:ext cx="79" cy="1440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de-DE" sz="2400">
                <a:ea typeface="ＭＳ Ｐゴシック" charset="-128"/>
              </a:endParaRPr>
            </a:p>
          </p:txBody>
        </p:sp>
      </p:grp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62000" y="6345175"/>
            <a:ext cx="5588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400" dirty="0" smtClean="0">
                <a:solidFill>
                  <a:srgbClr val="F4F4F4"/>
                </a:solidFill>
                <a:ea typeface="ＭＳ Ｐゴシック" charset="-128"/>
              </a:rPr>
              <a:t>J. Ritman		Forschungszentrum Juelich</a:t>
            </a:r>
            <a:endParaRPr lang="de-DE" sz="1400" dirty="0">
              <a:solidFill>
                <a:srgbClr val="F4F4F4"/>
              </a:solidFill>
              <a:ea typeface="ＭＳ Ｐゴシック" charset="-128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536575" y="2855913"/>
            <a:ext cx="83153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kern="1200" dirty="0" smtClean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Using Antiprotons for High Precision Studies </a:t>
            </a:r>
            <a:br>
              <a:rPr lang="en-US" sz="2800" kern="1200" dirty="0" smtClean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</a:br>
            <a:r>
              <a:rPr lang="en-US" sz="2800" kern="1200" dirty="0" smtClean="0">
                <a:solidFill>
                  <a:schemeClr val="bg1"/>
                </a:solidFill>
                <a:effectLst/>
                <a:latin typeface="Arial" charset="0"/>
                <a:ea typeface="+mn-ea"/>
                <a:cs typeface="+mn-cs"/>
              </a:rPr>
              <a:t>of Hadrons </a:t>
            </a:r>
            <a:endParaRPr lang="en-US" sz="2800" kern="1200" dirty="0">
              <a:solidFill>
                <a:schemeClr val="bg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pic>
        <p:nvPicPr>
          <p:cNvPr id="14" name="Picture 17" descr="Logo_FZ_Jülich_NEU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Finding tomorrow today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53316" name="Rectangle 4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ea typeface="ＭＳ Ｐゴシック" charset="-128"/>
            </a:endParaRPr>
          </a:p>
        </p:txBody>
      </p:sp>
      <p:sp>
        <p:nvSpPr>
          <p:cNvPr id="653317" name="Rectangle 5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ea typeface="ＭＳ Ｐゴシック" charset="-128"/>
            </a:endParaRPr>
          </a:p>
        </p:txBody>
      </p:sp>
      <p:sp>
        <p:nvSpPr>
          <p:cNvPr id="653318" name="Rectangle 6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ea typeface="ＭＳ Ｐゴシック" charset="-128"/>
            </a:endParaRPr>
          </a:p>
        </p:txBody>
      </p:sp>
      <p:sp>
        <p:nvSpPr>
          <p:cNvPr id="653319" name="Rectangle 7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653320" name="Rectangle 8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>
              <a:ea typeface="ＭＳ Ｐゴシック" charset="-128"/>
            </a:endParaRPr>
          </a:p>
        </p:txBody>
      </p:sp>
      <p:sp>
        <p:nvSpPr>
          <p:cNvPr id="653322" name="Text Box 10"/>
          <p:cNvSpPr txBox="1">
            <a:spLocks noChangeArrowheads="1"/>
          </p:cNvSpPr>
          <p:nvPr/>
        </p:nvSpPr>
        <p:spPr bwMode="auto">
          <a:xfrm>
            <a:off x="457200" y="6477000"/>
            <a:ext cx="8382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DE" sz="1000" dirty="0">
                <a:solidFill>
                  <a:srgbClr val="3A6F8A"/>
                </a:solidFill>
                <a:ea typeface="ＭＳ Ｐゴシック" charset="-128"/>
              </a:rPr>
              <a:t>		                            </a:t>
            </a:r>
            <a:r>
              <a:rPr lang="de-DE" sz="1000" dirty="0" smtClean="0">
                <a:solidFill>
                  <a:srgbClr val="3A6F8A"/>
                </a:solidFill>
                <a:ea typeface="ＭＳ Ｐゴシック" charset="-128"/>
              </a:rPr>
              <a:t>Jim</a:t>
            </a:r>
            <a:r>
              <a:rPr lang="de-DE" sz="1000" baseline="0" dirty="0" smtClean="0">
                <a:solidFill>
                  <a:srgbClr val="3A6F8A"/>
                </a:solidFill>
                <a:ea typeface="ＭＳ Ｐゴシック" charset="-128"/>
              </a:rPr>
              <a:t> Ritman								</a:t>
            </a:r>
            <a:r>
              <a:rPr lang="de-DE" sz="1000" dirty="0">
                <a:solidFill>
                  <a:srgbClr val="3A6F8A"/>
                </a:solidFill>
                <a:ea typeface="ＭＳ Ｐゴシック" charset="-128"/>
              </a:rPr>
              <a:t>	                                        		 </a:t>
            </a:r>
            <a:r>
              <a:rPr lang="de-DE" sz="1000" dirty="0" smtClean="0">
                <a:solidFill>
                  <a:srgbClr val="3A6F8A"/>
                </a:solidFill>
                <a:ea typeface="ＭＳ Ｐゴシック" charset="-128"/>
              </a:rPr>
              <a:t>		   </a:t>
            </a:r>
            <a:fld id="{10F37CC4-9A29-42E3-8F0E-C2C8EEDB17B8}" type="slidenum">
              <a:rPr lang="de-DE" sz="1000">
                <a:solidFill>
                  <a:srgbClr val="3A6F8A"/>
                </a:solidFill>
                <a:ea typeface="ＭＳ Ｐゴシック" charset="-128"/>
              </a:rPr>
              <a:pPr algn="ctr" eaLnBrk="0" hangingPunct="0">
                <a:spcBef>
                  <a:spcPct val="50000"/>
                </a:spcBef>
                <a:defRPr/>
              </a:pPr>
              <a:t>‹#›</a:t>
            </a:fld>
            <a:endParaRPr lang="de-DE" sz="1000" dirty="0">
              <a:solidFill>
                <a:srgbClr val="3A6F8A"/>
              </a:solidFill>
              <a:ea typeface="ＭＳ Ｐゴシック" charset="-128"/>
            </a:endParaRPr>
          </a:p>
        </p:txBody>
      </p:sp>
      <p:pic>
        <p:nvPicPr>
          <p:cNvPr id="2058" name="Picture 12" descr="Logo_FZ_Jülich_NEU_rgb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7.wmf"/><Relationship Id="rId7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32.w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33.w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34.wmf"/><Relationship Id="rId18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5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9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0.wmf"/><Relationship Id="rId9" Type="http://schemas.openxmlformats.org/officeDocument/2006/relationships/image" Target="../media/image36.png"/><Relationship Id="rId10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wmf"/><Relationship Id="rId12" Type="http://schemas.openxmlformats.org/officeDocument/2006/relationships/image" Target="../media/image49.wmf"/><Relationship Id="rId13" Type="http://schemas.openxmlformats.org/officeDocument/2006/relationships/image" Target="../media/image50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41.wmf"/><Relationship Id="rId5" Type="http://schemas.openxmlformats.org/officeDocument/2006/relationships/image" Target="../media/image42.jpeg"/><Relationship Id="rId6" Type="http://schemas.openxmlformats.org/officeDocument/2006/relationships/image" Target="../media/image43.wmf"/><Relationship Id="rId7" Type="http://schemas.openxmlformats.org/officeDocument/2006/relationships/image" Target="../media/image44.png"/><Relationship Id="rId8" Type="http://schemas.openxmlformats.org/officeDocument/2006/relationships/image" Target="../media/image45.gif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3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emf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jpe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3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Relationship Id="rId3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3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35.emf"/><Relationship Id="rId6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jpeg"/><Relationship Id="rId3" Type="http://schemas.openxmlformats.org/officeDocument/2006/relationships/image" Target="../media/image13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3.png"/><Relationship Id="rId9" Type="http://schemas.openxmlformats.org/officeDocument/2006/relationships/image" Target="../media/image24.wmf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03214"/>
            <a:ext cx="3270250" cy="83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42268"/>
            <a:ext cx="7772400" cy="1143000"/>
          </a:xfrm>
        </p:spPr>
        <p:txBody>
          <a:bodyPr lIns="0" tIns="0" rIns="0" bIns="0" anchor="t"/>
          <a:lstStyle/>
          <a:p>
            <a:pPr eaLnBrk="1" hangingPunct="1"/>
            <a:r>
              <a:rPr lang="en-GB" dirty="0" smtClean="0"/>
              <a:t>HESR with PANDA and Electron Cooler</a:t>
            </a:r>
          </a:p>
        </p:txBody>
      </p:sp>
      <p:graphicFrame>
        <p:nvGraphicFramePr>
          <p:cNvPr id="1276936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317489"/>
              </p:ext>
            </p:extLst>
          </p:nvPr>
        </p:nvGraphicFramePr>
        <p:xfrm>
          <a:off x="2903538" y="5029200"/>
          <a:ext cx="6240462" cy="1828800"/>
        </p:xfrm>
        <a:graphic>
          <a:graphicData uri="http://schemas.openxmlformats.org/drawingml/2006/table">
            <a:tbl>
              <a:tblPr/>
              <a:tblGrid>
                <a:gridCol w="2124075"/>
                <a:gridCol w="2087562"/>
                <a:gridCol w="2028825"/>
              </a:tblGrid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HESR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5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5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5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5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5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5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5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5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59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575 m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Circumference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184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1.5 – 15 GeV/c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Momentum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0.3 – 3.7 GeV/c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up to 9 GeV/c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Electron Cooling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up to 0.5 GeV/c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Full range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Stochastic Cooling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9EE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1.5 – 3.7 GeV/c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99D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103084" y="1319741"/>
            <a:ext cx="2040915" cy="317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00599D"/>
              </a:buClr>
              <a:buNone/>
              <a:tabLst>
                <a:tab pos="4216400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10</a:t>
            </a:r>
            <a:r>
              <a:rPr lang="en-US" sz="2000" dirty="0" smtClean="0">
                <a:solidFill>
                  <a:srgbClr val="FF0000"/>
                </a:solidFill>
              </a:rPr>
              <a:t> – 10</a:t>
            </a:r>
            <a:r>
              <a:rPr lang="en-US" sz="2000" baseline="30000" dirty="0" smtClean="0">
                <a:solidFill>
                  <a:srgbClr val="FF0000"/>
                </a:solidFill>
              </a:rPr>
              <a:t>11</a:t>
            </a:r>
            <a:r>
              <a:rPr lang="en-US" sz="2000" dirty="0" smtClean="0">
                <a:solidFill>
                  <a:srgbClr val="FF0000"/>
                </a:solidFill>
              </a:rPr>
              <a:t> stored antiprotons</a:t>
            </a:r>
            <a:endParaRPr lang="en-US" sz="1000" dirty="0" smtClean="0">
              <a:solidFill>
                <a:srgbClr val="FF0000"/>
              </a:solidFill>
            </a:endParaRPr>
          </a:p>
          <a:p>
            <a:pPr marL="0" indent="0" eaLnBrk="1" hangingPunct="1">
              <a:buClr>
                <a:srgbClr val="00599D"/>
              </a:buClr>
              <a:buNone/>
              <a:tabLst>
                <a:tab pos="4216400" algn="l"/>
              </a:tabLst>
            </a:pPr>
            <a:r>
              <a:rPr lang="en-US" sz="1000" dirty="0" smtClean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Clr>
                <a:srgbClr val="00599D"/>
              </a:buClr>
              <a:buNone/>
              <a:tabLst>
                <a:tab pos="4216400" algn="l"/>
              </a:tabLst>
            </a:pPr>
            <a:r>
              <a:rPr lang="en-US" sz="2000" dirty="0" smtClean="0">
                <a:solidFill>
                  <a:srgbClr val="FF0000"/>
                </a:solidFill>
              </a:rPr>
              <a:t>Thick targets    </a:t>
            </a:r>
            <a:r>
              <a:rPr lang="en-US" sz="2000" dirty="0">
                <a:solidFill>
                  <a:srgbClr val="FF0000"/>
                </a:solidFill>
              </a:rPr>
              <a:t>4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2000" dirty="0">
                <a:solidFill>
                  <a:srgbClr val="FF0000"/>
                </a:solidFill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</a:rPr>
              <a:t>15 </a:t>
            </a:r>
            <a:r>
              <a:rPr lang="en-US" sz="2000" dirty="0">
                <a:solidFill>
                  <a:srgbClr val="FF0000"/>
                </a:solidFill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</a:rPr>
              <a:t>-2</a:t>
            </a:r>
            <a:endParaRPr lang="en-US" sz="1000" baseline="30000" dirty="0">
              <a:solidFill>
                <a:srgbClr val="FF0000"/>
              </a:solidFill>
            </a:endParaRPr>
          </a:p>
          <a:p>
            <a:pPr marL="0" indent="0" eaLnBrk="1" hangingPunct="1">
              <a:buClr>
                <a:srgbClr val="00599D"/>
              </a:buClr>
              <a:buNone/>
              <a:tabLst>
                <a:tab pos="4216400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charset="0"/>
                <a:sym typeface="Symbol" pitchFamily="18" charset="2"/>
              </a:rPr>
              <a:t> </a:t>
            </a:r>
          </a:p>
          <a:p>
            <a:pPr marL="0" indent="0" eaLnBrk="1" hangingPunct="1">
              <a:buClr>
                <a:srgbClr val="00599D"/>
              </a:buClr>
              <a:buNone/>
              <a:tabLst>
                <a:tab pos="4216400" algn="l"/>
              </a:tabLst>
            </a:pPr>
            <a:r>
              <a:rPr lang="el-GR" sz="2000" dirty="0" smtClean="0">
                <a:solidFill>
                  <a:srgbClr val="FF0000"/>
                </a:solidFill>
                <a:cs typeface="Arial" charset="0"/>
                <a:sym typeface="Symbol" pitchFamily="18" charset="2"/>
              </a:rPr>
              <a:t>Δ</a:t>
            </a:r>
            <a:r>
              <a:rPr lang="en-US" sz="2000" dirty="0" smtClean="0">
                <a:solidFill>
                  <a:srgbClr val="FF0000"/>
                </a:solidFill>
              </a:rPr>
              <a:t>p</a:t>
            </a:r>
            <a:r>
              <a:rPr lang="en-US" sz="2000" dirty="0">
                <a:solidFill>
                  <a:srgbClr val="FF0000"/>
                </a:solidFill>
              </a:rPr>
              <a:t>/p </a:t>
            </a:r>
            <a:r>
              <a:rPr lang="en-US" sz="2000" dirty="0">
                <a:solidFill>
                  <a:srgbClr val="FF0000"/>
                </a:solidFill>
                <a:cs typeface="Arial" charset="0"/>
              </a:rPr>
              <a:t>≤</a:t>
            </a:r>
            <a:r>
              <a:rPr lang="en-US" sz="2000" dirty="0">
                <a:solidFill>
                  <a:srgbClr val="FF0000"/>
                </a:solidFill>
              </a:rPr>
              <a:t> 4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2000" dirty="0">
                <a:solidFill>
                  <a:srgbClr val="FF0000"/>
                </a:solidFill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</a:rPr>
              <a:t>-</a:t>
            </a:r>
            <a:r>
              <a:rPr lang="en-US" sz="2000" baseline="30000" dirty="0" smtClean="0">
                <a:solidFill>
                  <a:srgbClr val="FF0000"/>
                </a:solidFill>
              </a:rPr>
              <a:t>5</a:t>
            </a:r>
            <a:endParaRPr lang="en-US" sz="1000" dirty="0" smtClean="0">
              <a:solidFill>
                <a:srgbClr val="FF0000"/>
              </a:solidFill>
            </a:endParaRPr>
          </a:p>
          <a:p>
            <a:pPr marL="0" indent="0" eaLnBrk="1" hangingPunct="1">
              <a:buClr>
                <a:srgbClr val="00599D"/>
              </a:buClr>
              <a:buNone/>
              <a:tabLst>
                <a:tab pos="4216400" algn="l"/>
              </a:tabLst>
            </a:pPr>
            <a:r>
              <a:rPr lang="en-US" sz="1000" dirty="0" smtClean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Clr>
                <a:srgbClr val="00599D"/>
              </a:buClr>
              <a:buNone/>
              <a:tabLst>
                <a:tab pos="4216400" algn="l"/>
              </a:tabLst>
            </a:pPr>
            <a:r>
              <a:rPr lang="en-US" sz="2000" dirty="0" err="1" smtClean="0">
                <a:solidFill>
                  <a:srgbClr val="FF0000"/>
                </a:solidFill>
              </a:rPr>
              <a:t>Lumi</a:t>
            </a:r>
            <a:r>
              <a:rPr lang="en-US" sz="2000" dirty="0" smtClean="0">
                <a:solidFill>
                  <a:srgbClr val="FF0000"/>
                </a:solidFill>
              </a:rPr>
              <a:t> up to 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32</a:t>
            </a:r>
            <a:r>
              <a:rPr lang="en-US" sz="2000" dirty="0" smtClean="0">
                <a:solidFill>
                  <a:srgbClr val="FF0000"/>
                </a:solidFill>
              </a:rPr>
              <a:t> cm</a:t>
            </a:r>
            <a:r>
              <a:rPr lang="en-US" sz="2000" baseline="30000" dirty="0" smtClean="0">
                <a:solidFill>
                  <a:srgbClr val="FF0000"/>
                </a:solidFill>
              </a:rPr>
              <a:t>-2</a:t>
            </a:r>
            <a:r>
              <a:rPr lang="en-US" sz="2000" dirty="0" smtClean="0">
                <a:solidFill>
                  <a:srgbClr val="FF0000"/>
                </a:solidFill>
              </a:rPr>
              <a:t>s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r>
              <a:rPr lang="de-DE" sz="20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Grafik 50" descr="HESR-Rathsmann-V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78" y="972127"/>
            <a:ext cx="6708876" cy="39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18194" y="2333221"/>
            <a:ext cx="2367596" cy="13092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9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822327" y="1062061"/>
            <a:ext cx="4978400" cy="5338761"/>
            <a:chOff x="2121" y="638"/>
            <a:chExt cx="3136" cy="3363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2121" y="1025"/>
              <a:ext cx="3136" cy="2588"/>
            </a:xfrm>
            <a:prstGeom prst="rect">
              <a:avLst/>
            </a:prstGeom>
            <a:solidFill>
              <a:srgbClr val="ECEB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3057" y="1027"/>
              <a:ext cx="1736" cy="72"/>
              <a:chOff x="2125" y="1067"/>
              <a:chExt cx="1736" cy="109"/>
            </a:xfrm>
          </p:grpSpPr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>
                <a:off x="2125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>
                <a:off x="2421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7"/>
              <p:cNvSpPr>
                <a:spLocks noChangeShapeType="1"/>
              </p:cNvSpPr>
              <p:nvPr/>
            </p:nvSpPr>
            <p:spPr bwMode="auto">
              <a:xfrm>
                <a:off x="2717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8"/>
              <p:cNvSpPr>
                <a:spLocks noChangeShapeType="1"/>
              </p:cNvSpPr>
              <p:nvPr/>
            </p:nvSpPr>
            <p:spPr bwMode="auto">
              <a:xfrm>
                <a:off x="2973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9"/>
              <p:cNvSpPr>
                <a:spLocks noChangeShapeType="1"/>
              </p:cNvSpPr>
              <p:nvPr/>
            </p:nvSpPr>
            <p:spPr bwMode="auto">
              <a:xfrm>
                <a:off x="3213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10"/>
              <p:cNvSpPr>
                <a:spLocks noChangeShapeType="1"/>
              </p:cNvSpPr>
              <p:nvPr/>
            </p:nvSpPr>
            <p:spPr bwMode="auto">
              <a:xfrm>
                <a:off x="3429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11"/>
              <p:cNvSpPr>
                <a:spLocks noChangeShapeType="1"/>
              </p:cNvSpPr>
              <p:nvPr/>
            </p:nvSpPr>
            <p:spPr bwMode="auto">
              <a:xfrm>
                <a:off x="3645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>
                <a:off x="3861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2970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3258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2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3550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4</a:t>
              </a:r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3807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6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4045" y="820"/>
              <a:ext cx="1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8</a:t>
              </a:r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4431" y="820"/>
              <a:ext cx="2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12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660" y="820"/>
              <a:ext cx="2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15</a:t>
              </a: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4230" y="820"/>
              <a:ext cx="2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/>
                <a:t>10</a:t>
              </a: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2925" y="638"/>
              <a:ext cx="160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VerdanaBar" pitchFamily="34" charset="0"/>
                </a:rPr>
                <a:t>p</a:t>
              </a:r>
              <a:r>
                <a:rPr lang="en-US" sz="2000" b="1" dirty="0"/>
                <a:t> Momentum [</a:t>
              </a:r>
              <a:r>
                <a:rPr lang="en-US" sz="2000" b="1" dirty="0" err="1"/>
                <a:t>GeV</a:t>
              </a:r>
              <a:r>
                <a:rPr lang="en-US" sz="2000" b="1" dirty="0"/>
                <a:t>/</a:t>
              </a:r>
              <a:r>
                <a:rPr lang="en-US" sz="2000" b="1" i="1" dirty="0"/>
                <a:t>c</a:t>
              </a:r>
              <a:r>
                <a:rPr lang="en-US" sz="2000" b="1" dirty="0"/>
                <a:t>]</a:t>
              </a: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3968" y="3749"/>
              <a:ext cx="107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Mass [</a:t>
              </a:r>
              <a:r>
                <a:rPr lang="en-US" sz="2000" b="1" dirty="0" err="1"/>
                <a:t>GeV</a:t>
              </a:r>
              <a:r>
                <a:rPr lang="en-US" sz="2000" b="1" dirty="0"/>
                <a:t>/</a:t>
              </a:r>
              <a:r>
                <a:rPr lang="en-US" sz="2000" b="1" i="1" dirty="0"/>
                <a:t>c</a:t>
              </a:r>
              <a:r>
                <a:rPr lang="en-US" sz="2000" b="1" baseline="30000" dirty="0"/>
                <a:t>2</a:t>
              </a:r>
              <a:r>
                <a:rPr lang="en-US" sz="2000" b="1" dirty="0"/>
                <a:t>]</a:t>
              </a:r>
            </a:p>
          </p:txBody>
        </p:sp>
        <p:grpSp>
          <p:nvGrpSpPr>
            <p:cNvPr id="19" name="Group 27"/>
            <p:cNvGrpSpPr>
              <a:grpSpLocks/>
            </p:cNvGrpSpPr>
            <p:nvPr/>
          </p:nvGrpSpPr>
          <p:grpSpPr bwMode="auto">
            <a:xfrm>
              <a:off x="2617" y="3540"/>
              <a:ext cx="2493" cy="73"/>
              <a:chOff x="1685" y="2957"/>
              <a:chExt cx="2493" cy="109"/>
            </a:xfrm>
          </p:grpSpPr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1685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2189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2685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3181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32"/>
              <p:cNvSpPr>
                <a:spLocks noChangeShapeType="1"/>
              </p:cNvSpPr>
              <p:nvPr/>
            </p:nvSpPr>
            <p:spPr bwMode="auto">
              <a:xfrm>
                <a:off x="3677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3"/>
              <p:cNvSpPr>
                <a:spLocks noChangeShapeType="1"/>
              </p:cNvSpPr>
              <p:nvPr/>
            </p:nvSpPr>
            <p:spPr bwMode="auto">
              <a:xfrm>
                <a:off x="4178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34"/>
            <p:cNvGrpSpPr>
              <a:grpSpLocks/>
            </p:cNvGrpSpPr>
            <p:nvPr/>
          </p:nvGrpSpPr>
          <p:grpSpPr bwMode="auto">
            <a:xfrm>
              <a:off x="2518" y="3648"/>
              <a:ext cx="2667" cy="194"/>
              <a:chOff x="1586" y="3160"/>
              <a:chExt cx="2667" cy="194"/>
            </a:xfrm>
          </p:grpSpPr>
          <p:sp>
            <p:nvSpPr>
              <p:cNvPr id="41" name="Text Box 35"/>
              <p:cNvSpPr txBox="1">
                <a:spLocks noChangeArrowheads="1"/>
              </p:cNvSpPr>
              <p:nvPr/>
            </p:nvSpPr>
            <p:spPr bwMode="auto">
              <a:xfrm>
                <a:off x="1586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  <p:sp>
            <p:nvSpPr>
              <p:cNvPr id="42" name="Text Box 36"/>
              <p:cNvSpPr txBox="1">
                <a:spLocks noChangeArrowheads="1"/>
              </p:cNvSpPr>
              <p:nvPr/>
            </p:nvSpPr>
            <p:spPr bwMode="auto">
              <a:xfrm>
                <a:off x="2084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2</a:t>
                </a:r>
              </a:p>
            </p:txBody>
          </p:sp>
          <p:sp>
            <p:nvSpPr>
              <p:cNvPr id="43" name="Text Box 37"/>
              <p:cNvSpPr txBox="1">
                <a:spLocks noChangeArrowheads="1"/>
              </p:cNvSpPr>
              <p:nvPr/>
            </p:nvSpPr>
            <p:spPr bwMode="auto">
              <a:xfrm>
                <a:off x="2583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3</a:t>
                </a:r>
              </a:p>
            </p:txBody>
          </p:sp>
          <p:sp>
            <p:nvSpPr>
              <p:cNvPr id="44" name="Text Box 38"/>
              <p:cNvSpPr txBox="1">
                <a:spLocks noChangeArrowheads="1"/>
              </p:cNvSpPr>
              <p:nvPr/>
            </p:nvSpPr>
            <p:spPr bwMode="auto">
              <a:xfrm>
                <a:off x="3081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4</a:t>
                </a:r>
              </a:p>
            </p:txBody>
          </p:sp>
          <p:sp>
            <p:nvSpPr>
              <p:cNvPr id="45" name="Text Box 39"/>
              <p:cNvSpPr txBox="1">
                <a:spLocks noChangeArrowheads="1"/>
              </p:cNvSpPr>
              <p:nvPr/>
            </p:nvSpPr>
            <p:spPr bwMode="auto">
              <a:xfrm>
                <a:off x="3580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5</a:t>
                </a:r>
              </a:p>
            </p:txBody>
          </p:sp>
          <p:sp>
            <p:nvSpPr>
              <p:cNvPr id="46" name="Text Box 40"/>
              <p:cNvSpPr txBox="1">
                <a:spLocks noChangeArrowheads="1"/>
              </p:cNvSpPr>
              <p:nvPr/>
            </p:nvSpPr>
            <p:spPr bwMode="auto">
              <a:xfrm>
                <a:off x="4079" y="316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6</a:t>
                </a:r>
              </a:p>
            </p:txBody>
          </p:sp>
        </p:grpSp>
        <p:sp>
          <p:nvSpPr>
            <p:cNvPr id="21" name="Text Box 45"/>
            <p:cNvSpPr txBox="1">
              <a:spLocks noChangeArrowheads="1"/>
            </p:cNvSpPr>
            <p:nvPr/>
          </p:nvSpPr>
          <p:spPr bwMode="auto">
            <a:xfrm>
              <a:off x="3178" y="1101"/>
              <a:ext cx="2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ΛΛ</a:t>
              </a:r>
              <a:endParaRPr lang="de-DE" sz="1200">
                <a:latin typeface="VerdanaEqn" pitchFamily="34" charset="0"/>
              </a:endParaRPr>
            </a:p>
            <a:p>
              <a:r>
                <a:rPr lang="el-GR" sz="1200">
                  <a:latin typeface="VerdanaEqn" pitchFamily="34" charset="0"/>
                </a:rPr>
                <a:t>ΣΣ</a:t>
              </a:r>
              <a:endParaRPr lang="de-DE" sz="1200">
                <a:latin typeface="VerdanaEqn" pitchFamily="34" charset="0"/>
              </a:endParaRPr>
            </a:p>
            <a:p>
              <a:r>
                <a:rPr lang="el-GR" sz="1200">
                  <a:latin typeface="VerdanaEqn" pitchFamily="34" charset="0"/>
                </a:rPr>
                <a:t>ΞΞ</a:t>
              </a:r>
            </a:p>
          </p:txBody>
        </p:sp>
        <p:sp>
          <p:nvSpPr>
            <p:cNvPr id="22" name="Text Box 46"/>
            <p:cNvSpPr txBox="1">
              <a:spLocks noChangeArrowheads="1"/>
            </p:cNvSpPr>
            <p:nvPr/>
          </p:nvSpPr>
          <p:spPr bwMode="auto">
            <a:xfrm>
              <a:off x="4321" y="1101"/>
              <a:ext cx="30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Λ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r>
                <a:rPr lang="el-GR" sz="1200">
                  <a:latin typeface="VerdanaEqn" pitchFamily="34" charset="0"/>
                </a:rPr>
                <a:t>Λ</a:t>
              </a:r>
              <a:r>
                <a:rPr lang="de-DE" sz="1200" baseline="-25000"/>
                <a:t>c</a:t>
              </a:r>
              <a:endParaRPr lang="de-DE" sz="1200" baseline="-25000">
                <a:latin typeface="VerdanaEqn" pitchFamily="34" charset="0"/>
              </a:endParaRPr>
            </a:p>
            <a:p>
              <a:r>
                <a:rPr lang="el-GR" sz="1200">
                  <a:latin typeface="VerdanaEqn" pitchFamily="34" charset="0"/>
                </a:rPr>
                <a:t>Σ</a:t>
              </a:r>
              <a:r>
                <a:rPr lang="de-DE" sz="1200" baseline="-25000"/>
                <a:t>c</a:t>
              </a:r>
              <a:r>
                <a:rPr lang="el-GR" sz="1200">
                  <a:latin typeface="VerdanaEqn" pitchFamily="34" charset="0"/>
                </a:rPr>
                <a:t>Σ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</a:p>
            <a:p>
              <a:r>
                <a:rPr lang="el-GR" sz="1200">
                  <a:latin typeface="VerdanaEqn" pitchFamily="34" charset="0"/>
                </a:rPr>
                <a:t>Ξ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r>
                <a:rPr lang="el-GR" sz="1200">
                  <a:latin typeface="VerdanaEqn" pitchFamily="34" charset="0"/>
                </a:rPr>
                <a:t>Ξ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endParaRPr lang="el-GR" sz="1200" baseline="-25000">
                <a:latin typeface="VerdanaEqn" pitchFamily="34" charset="0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4630" y="1101"/>
              <a:ext cx="32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Ω</a:t>
              </a:r>
              <a:r>
                <a:rPr lang="de-DE" sz="1200" baseline="-25000">
                  <a:latin typeface="VerdanaEqn" pitchFamily="34" charset="0"/>
                </a:rPr>
                <a:t>c</a:t>
              </a:r>
              <a:r>
                <a:rPr lang="el-GR" sz="1200">
                  <a:latin typeface="VerdanaEqn" pitchFamily="34" charset="0"/>
                </a:rPr>
                <a:t>Ω</a:t>
              </a:r>
              <a:r>
                <a:rPr lang="de-DE" sz="1200" baseline="-25000"/>
                <a:t>c</a:t>
              </a:r>
              <a:endParaRPr lang="de-DE" sz="1200" baseline="-25000">
                <a:latin typeface="VerdanaEqn" pitchFamily="34" charset="0"/>
              </a:endParaRPr>
            </a:p>
          </p:txBody>
        </p:sp>
        <p:sp>
          <p:nvSpPr>
            <p:cNvPr id="24" name="Text Box 48"/>
            <p:cNvSpPr txBox="1">
              <a:spLocks noChangeArrowheads="1"/>
            </p:cNvSpPr>
            <p:nvPr/>
          </p:nvSpPr>
          <p:spPr bwMode="auto">
            <a:xfrm>
              <a:off x="3587" y="1101"/>
              <a:ext cx="26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200">
                  <a:latin typeface="VerdanaEqn" pitchFamily="34" charset="0"/>
                </a:rPr>
                <a:t>ΩΩ</a:t>
              </a:r>
              <a:endParaRPr lang="de-DE" sz="1200" baseline="-25000">
                <a:latin typeface="VerdanaEqn" pitchFamily="34" charset="0"/>
              </a:endParaRPr>
            </a:p>
          </p:txBody>
        </p:sp>
        <p:sp>
          <p:nvSpPr>
            <p:cNvPr id="25" name="Text Box 49"/>
            <p:cNvSpPr txBox="1">
              <a:spLocks noChangeArrowheads="1"/>
            </p:cNvSpPr>
            <p:nvPr/>
          </p:nvSpPr>
          <p:spPr bwMode="auto">
            <a:xfrm>
              <a:off x="3901" y="1101"/>
              <a:ext cx="25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D</a:t>
              </a:r>
              <a:r>
                <a:rPr lang="en-US" sz="1200">
                  <a:latin typeface="VerdanaBar" pitchFamily="34" charset="0"/>
                </a:rPr>
                <a:t>D</a:t>
              </a:r>
            </a:p>
          </p:txBody>
        </p:sp>
        <p:sp>
          <p:nvSpPr>
            <p:cNvPr id="26" name="Text Box 50"/>
            <p:cNvSpPr txBox="1">
              <a:spLocks noChangeArrowheads="1"/>
            </p:cNvSpPr>
            <p:nvPr/>
          </p:nvSpPr>
          <p:spPr bwMode="auto">
            <a:xfrm>
              <a:off x="3954" y="1237"/>
              <a:ext cx="30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/>
                <a:t>D</a:t>
              </a:r>
              <a:r>
                <a:rPr lang="en-US" sz="1200" baseline="-25000"/>
                <a:t>s</a:t>
              </a:r>
              <a:r>
                <a:rPr lang="en-US" sz="1200">
                  <a:latin typeface="VerdanaBar" pitchFamily="34" charset="0"/>
                </a:rPr>
                <a:t>D</a:t>
              </a:r>
              <a:r>
                <a:rPr lang="en-US" sz="1200" baseline="-25000"/>
                <a:t>s</a:t>
              </a:r>
            </a:p>
          </p:txBody>
        </p:sp>
        <p:grpSp>
          <p:nvGrpSpPr>
            <p:cNvPr id="27" name="Group 51"/>
            <p:cNvGrpSpPr>
              <a:grpSpLocks/>
            </p:cNvGrpSpPr>
            <p:nvPr/>
          </p:nvGrpSpPr>
          <p:grpSpPr bwMode="auto">
            <a:xfrm>
              <a:off x="2560" y="1562"/>
              <a:ext cx="1910" cy="228"/>
              <a:chOff x="2560" y="1625"/>
              <a:chExt cx="1910" cy="228"/>
            </a:xfrm>
          </p:grpSpPr>
          <p:sp>
            <p:nvSpPr>
              <p:cNvPr id="39" name="Rectangle 52"/>
              <p:cNvSpPr>
                <a:spLocks noChangeArrowheads="1"/>
              </p:cNvSpPr>
              <p:nvPr/>
            </p:nvSpPr>
            <p:spPr bwMode="auto">
              <a:xfrm>
                <a:off x="2560" y="1625"/>
                <a:ext cx="613" cy="228"/>
              </a:xfrm>
              <a:prstGeom prst="rect">
                <a:avLst/>
              </a:prstGeom>
              <a:solidFill>
                <a:srgbClr val="EDFFB9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qq</a:t>
                </a:r>
                <a:r>
                  <a:rPr lang="en-US" sz="1400">
                    <a:latin typeface="VerdanaBar" pitchFamily="34" charset="0"/>
                  </a:rPr>
                  <a:t>qq</a:t>
                </a:r>
              </a:p>
            </p:txBody>
          </p:sp>
          <p:sp>
            <p:nvSpPr>
              <p:cNvPr id="40" name="Rectangle 53"/>
              <p:cNvSpPr>
                <a:spLocks noChangeArrowheads="1"/>
              </p:cNvSpPr>
              <p:nvPr/>
            </p:nvSpPr>
            <p:spPr bwMode="auto">
              <a:xfrm>
                <a:off x="3857" y="1625"/>
                <a:ext cx="613" cy="228"/>
              </a:xfrm>
              <a:prstGeom prst="rect">
                <a:avLst/>
              </a:prstGeom>
              <a:solidFill>
                <a:srgbClr val="EDFFB9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  <a:r>
                  <a:rPr lang="en-US" sz="1400"/>
                  <a:t>q</a:t>
                </a:r>
                <a:r>
                  <a:rPr lang="en-US" sz="1400">
                    <a:latin typeface="VerdanaBar" pitchFamily="34" charset="0"/>
                  </a:rPr>
                  <a:t>q</a:t>
                </a:r>
              </a:p>
            </p:txBody>
          </p:sp>
        </p:grpSp>
        <p:grpSp>
          <p:nvGrpSpPr>
            <p:cNvPr id="28" name="Group 54"/>
            <p:cNvGrpSpPr>
              <a:grpSpLocks/>
            </p:cNvGrpSpPr>
            <p:nvPr/>
          </p:nvGrpSpPr>
          <p:grpSpPr bwMode="auto">
            <a:xfrm>
              <a:off x="2990" y="1852"/>
              <a:ext cx="1699" cy="229"/>
              <a:chOff x="2990" y="1898"/>
              <a:chExt cx="1699" cy="229"/>
            </a:xfrm>
          </p:grpSpPr>
          <p:sp>
            <p:nvSpPr>
              <p:cNvPr id="37" name="Rectangle 55"/>
              <p:cNvSpPr>
                <a:spLocks noChangeArrowheads="1"/>
              </p:cNvSpPr>
              <p:nvPr/>
            </p:nvSpPr>
            <p:spPr bwMode="auto">
              <a:xfrm>
                <a:off x="2990" y="1898"/>
                <a:ext cx="631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n</a:t>
                </a:r>
                <a:r>
                  <a:rPr lang="en-US" sz="1400">
                    <a:latin typeface="VerdanaBar" pitchFamily="34" charset="0"/>
                  </a:rPr>
                  <a:t>n</a:t>
                </a:r>
                <a:r>
                  <a:rPr lang="en-US" sz="1400"/>
                  <a:t>g,s</a:t>
                </a:r>
                <a:r>
                  <a:rPr lang="en-US" sz="1400">
                    <a:latin typeface="VerdanaBar" pitchFamily="34" charset="0"/>
                  </a:rPr>
                  <a:t>s</a:t>
                </a:r>
                <a:r>
                  <a:rPr lang="en-US" sz="1400"/>
                  <a:t>g</a:t>
                </a:r>
              </a:p>
            </p:txBody>
          </p:sp>
          <p:sp>
            <p:nvSpPr>
              <p:cNvPr id="38" name="Rectangle 56"/>
              <p:cNvSpPr>
                <a:spLocks noChangeArrowheads="1"/>
              </p:cNvSpPr>
              <p:nvPr/>
            </p:nvSpPr>
            <p:spPr bwMode="auto">
              <a:xfrm>
                <a:off x="4059" y="1898"/>
                <a:ext cx="630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  <a:r>
                  <a:rPr lang="en-US" sz="1400"/>
                  <a:t>g</a:t>
                </a:r>
              </a:p>
            </p:txBody>
          </p:sp>
        </p:grpSp>
        <p:sp>
          <p:nvSpPr>
            <p:cNvPr id="29" name="Rectangle 57"/>
            <p:cNvSpPr>
              <a:spLocks noChangeArrowheads="1"/>
            </p:cNvSpPr>
            <p:nvPr/>
          </p:nvSpPr>
          <p:spPr bwMode="auto">
            <a:xfrm>
              <a:off x="2925" y="2435"/>
              <a:ext cx="1692" cy="229"/>
            </a:xfrm>
            <a:prstGeom prst="rect">
              <a:avLst/>
            </a:prstGeom>
            <a:solidFill>
              <a:srgbClr val="F5E3A3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/>
                <a:t>ggg,gg</a:t>
              </a:r>
            </a:p>
          </p:txBody>
        </p:sp>
        <p:grpSp>
          <p:nvGrpSpPr>
            <p:cNvPr id="30" name="Group 58"/>
            <p:cNvGrpSpPr>
              <a:grpSpLocks/>
            </p:cNvGrpSpPr>
            <p:nvPr/>
          </p:nvGrpSpPr>
          <p:grpSpPr bwMode="auto">
            <a:xfrm>
              <a:off x="2158" y="3018"/>
              <a:ext cx="2147" cy="348"/>
              <a:chOff x="2158" y="3081"/>
              <a:chExt cx="2147" cy="348"/>
            </a:xfrm>
          </p:grpSpPr>
          <p:sp>
            <p:nvSpPr>
              <p:cNvPr id="35" name="Rectangle 59"/>
              <p:cNvSpPr>
                <a:spLocks noChangeArrowheads="1"/>
              </p:cNvSpPr>
              <p:nvPr/>
            </p:nvSpPr>
            <p:spPr bwMode="auto">
              <a:xfrm>
                <a:off x="2158" y="3081"/>
                <a:ext cx="1152" cy="34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light q</a:t>
                </a:r>
                <a:r>
                  <a:rPr lang="en-US" sz="1400">
                    <a:latin typeface="VerdanaBar" pitchFamily="34" charset="0"/>
                  </a:rPr>
                  <a:t>q</a:t>
                </a:r>
              </a:p>
              <a:p>
                <a:pPr algn="ctr"/>
                <a:r>
                  <a:rPr lang="el-GR" sz="1400">
                    <a:latin typeface="VerdanaEqn" pitchFamily="34" charset="0"/>
                  </a:rPr>
                  <a:t>π</a:t>
                </a:r>
                <a:r>
                  <a:rPr lang="de-DE" sz="1400">
                    <a:latin typeface="VerdanaEqn" pitchFamily="34" charset="0"/>
                  </a:rPr>
                  <a:t>,</a:t>
                </a:r>
                <a:r>
                  <a:rPr lang="el-GR" sz="1400">
                    <a:latin typeface="VerdanaBar" pitchFamily="34" charset="0"/>
                  </a:rPr>
                  <a:t>ρ</a:t>
                </a:r>
                <a:r>
                  <a:rPr lang="de-DE" sz="1400">
                    <a:latin typeface="VerdanaBar" pitchFamily="34" charset="0"/>
                  </a:rPr>
                  <a:t>,</a:t>
                </a:r>
                <a:r>
                  <a:rPr lang="el-GR" sz="1400">
                    <a:latin typeface="VerdanaBar" pitchFamily="34" charset="0"/>
                  </a:rPr>
                  <a:t>ω</a:t>
                </a:r>
                <a:r>
                  <a:rPr lang="de-DE" sz="1400">
                    <a:latin typeface="VerdanaBar" pitchFamily="34" charset="0"/>
                  </a:rPr>
                  <a:t>,</a:t>
                </a:r>
                <a:r>
                  <a:rPr lang="de-DE" sz="1400"/>
                  <a:t>f</a:t>
                </a:r>
                <a:r>
                  <a:rPr lang="de-DE" sz="1400" baseline="-25000"/>
                  <a:t>2</a:t>
                </a:r>
                <a:r>
                  <a:rPr lang="de-DE" sz="1400"/>
                  <a:t>,K,K</a:t>
                </a:r>
                <a:r>
                  <a:rPr lang="de-DE" sz="1400" baseline="30000"/>
                  <a:t>*</a:t>
                </a:r>
                <a:endParaRPr lang="el-GR" sz="1400" baseline="30000"/>
              </a:p>
            </p:txBody>
          </p:sp>
          <p:sp>
            <p:nvSpPr>
              <p:cNvPr id="36" name="Rectangle 60"/>
              <p:cNvSpPr>
                <a:spLocks noChangeArrowheads="1"/>
              </p:cNvSpPr>
              <p:nvPr/>
            </p:nvSpPr>
            <p:spPr bwMode="auto">
              <a:xfrm>
                <a:off x="3592" y="3081"/>
                <a:ext cx="713" cy="34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</a:p>
              <a:p>
                <a:pPr algn="ctr"/>
                <a:r>
                  <a:rPr lang="en-US" sz="1400"/>
                  <a:t>J/</a:t>
                </a:r>
                <a:r>
                  <a:rPr lang="el-GR" sz="1400"/>
                  <a:t>ψ</a:t>
                </a:r>
                <a:r>
                  <a:rPr lang="de-DE" sz="1400"/>
                  <a:t>, </a:t>
                </a:r>
                <a:r>
                  <a:rPr lang="el-GR" sz="1400"/>
                  <a:t>η</a:t>
                </a:r>
                <a:r>
                  <a:rPr lang="de-DE" sz="1400" baseline="-25000"/>
                  <a:t>c</a:t>
                </a:r>
                <a:r>
                  <a:rPr lang="de-DE" sz="1400"/>
                  <a:t>, </a:t>
                </a:r>
                <a:r>
                  <a:rPr lang="el-GR" sz="1400"/>
                  <a:t>χ</a:t>
                </a:r>
                <a:r>
                  <a:rPr lang="de-DE" sz="1400" baseline="-25000"/>
                  <a:t>cJ</a:t>
                </a:r>
                <a:endParaRPr lang="el-GR" sz="1400" baseline="-25000"/>
              </a:p>
            </p:txBody>
          </p:sp>
        </p:grpSp>
        <p:grpSp>
          <p:nvGrpSpPr>
            <p:cNvPr id="31" name="Group 61"/>
            <p:cNvGrpSpPr>
              <a:grpSpLocks/>
            </p:cNvGrpSpPr>
            <p:nvPr/>
          </p:nvGrpSpPr>
          <p:grpSpPr bwMode="auto">
            <a:xfrm>
              <a:off x="3098" y="2143"/>
              <a:ext cx="1793" cy="229"/>
              <a:chOff x="3098" y="2136"/>
              <a:chExt cx="1793" cy="229"/>
            </a:xfrm>
          </p:grpSpPr>
          <p:sp>
            <p:nvSpPr>
              <p:cNvPr id="33" name="Rectangle 62"/>
              <p:cNvSpPr>
                <a:spLocks noChangeArrowheads="1"/>
              </p:cNvSpPr>
              <p:nvPr/>
            </p:nvSpPr>
            <p:spPr bwMode="auto">
              <a:xfrm>
                <a:off x="3098" y="2136"/>
                <a:ext cx="823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n</a:t>
                </a:r>
                <a:r>
                  <a:rPr lang="en-US" sz="1400">
                    <a:latin typeface="VerdanaBar" pitchFamily="34" charset="0"/>
                  </a:rPr>
                  <a:t>n</a:t>
                </a:r>
                <a:r>
                  <a:rPr lang="en-US" sz="1400"/>
                  <a:t>g,s</a:t>
                </a:r>
                <a:r>
                  <a:rPr lang="en-US" sz="1400">
                    <a:latin typeface="VerdanaBar" pitchFamily="34" charset="0"/>
                  </a:rPr>
                  <a:t>s</a:t>
                </a:r>
                <a:r>
                  <a:rPr lang="en-US" sz="1400"/>
                  <a:t>g</a:t>
                </a:r>
              </a:p>
            </p:txBody>
          </p:sp>
          <p:sp>
            <p:nvSpPr>
              <p:cNvPr id="34" name="Rectangle 63"/>
              <p:cNvSpPr>
                <a:spLocks noChangeArrowheads="1"/>
              </p:cNvSpPr>
              <p:nvPr/>
            </p:nvSpPr>
            <p:spPr bwMode="auto">
              <a:xfrm>
                <a:off x="4196" y="2136"/>
                <a:ext cx="695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c</a:t>
                </a:r>
                <a:r>
                  <a:rPr lang="en-US" sz="1400">
                    <a:latin typeface="VerdanaBar" pitchFamily="34" charset="0"/>
                  </a:rPr>
                  <a:t>c</a:t>
                </a:r>
                <a:r>
                  <a:rPr lang="en-US" sz="1400"/>
                  <a:t>g</a:t>
                </a:r>
              </a:p>
            </p:txBody>
          </p:sp>
        </p:grpSp>
        <p:sp>
          <p:nvSpPr>
            <p:cNvPr id="32" name="Rectangle 64"/>
            <p:cNvSpPr>
              <a:spLocks noChangeArrowheads="1"/>
            </p:cNvSpPr>
            <p:nvPr/>
          </p:nvSpPr>
          <p:spPr bwMode="auto">
            <a:xfrm>
              <a:off x="3629" y="2726"/>
              <a:ext cx="1262" cy="229"/>
            </a:xfrm>
            <a:prstGeom prst="rect">
              <a:avLst/>
            </a:prstGeom>
            <a:solidFill>
              <a:srgbClr val="F5E3A3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/>
                <a:t>ggg</a:t>
              </a:r>
            </a:p>
          </p:txBody>
        </p:sp>
      </p:grpSp>
      <p:sp>
        <p:nvSpPr>
          <p:cNvPr id="61" name="Line 69"/>
          <p:cNvSpPr>
            <a:spLocks noChangeShapeType="1"/>
          </p:cNvSpPr>
          <p:nvPr/>
        </p:nvSpPr>
        <p:spPr bwMode="auto">
          <a:xfrm flipV="1">
            <a:off x="5560640" y="1663723"/>
            <a:ext cx="0" cy="4119563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2" name="Line 70"/>
          <p:cNvSpPr>
            <a:spLocks noChangeShapeType="1"/>
          </p:cNvSpPr>
          <p:nvPr/>
        </p:nvSpPr>
        <p:spPr bwMode="auto">
          <a:xfrm flipV="1">
            <a:off x="8075240" y="1663723"/>
            <a:ext cx="0" cy="412115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63" name="Connettore 1 75"/>
          <p:cNvCxnSpPr/>
          <p:nvPr/>
        </p:nvCxnSpPr>
        <p:spPr>
          <a:xfrm rot="5400000" flipH="1" flipV="1">
            <a:off x="5697165" y="1797073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77"/>
          <p:cNvCxnSpPr/>
          <p:nvPr/>
        </p:nvCxnSpPr>
        <p:spPr>
          <a:xfrm>
            <a:off x="5676750" y="2023863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1 78"/>
          <p:cNvCxnSpPr/>
          <p:nvPr/>
        </p:nvCxnSpPr>
        <p:spPr>
          <a:xfrm>
            <a:off x="5691134" y="1863735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79"/>
          <p:cNvCxnSpPr/>
          <p:nvPr/>
        </p:nvCxnSpPr>
        <p:spPr>
          <a:xfrm>
            <a:off x="5682508" y="2219337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80"/>
          <p:cNvCxnSpPr/>
          <p:nvPr/>
        </p:nvCxnSpPr>
        <p:spPr>
          <a:xfrm>
            <a:off x="6352488" y="1857539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81"/>
          <p:cNvCxnSpPr/>
          <p:nvPr/>
        </p:nvCxnSpPr>
        <p:spPr>
          <a:xfrm>
            <a:off x="7562446" y="1863735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82"/>
          <p:cNvCxnSpPr/>
          <p:nvPr/>
        </p:nvCxnSpPr>
        <p:spPr>
          <a:xfrm>
            <a:off x="7562446" y="2032489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83"/>
          <p:cNvCxnSpPr/>
          <p:nvPr/>
        </p:nvCxnSpPr>
        <p:spPr>
          <a:xfrm>
            <a:off x="7562446" y="2228019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84"/>
          <p:cNvCxnSpPr/>
          <p:nvPr/>
        </p:nvCxnSpPr>
        <p:spPr>
          <a:xfrm>
            <a:off x="8071138" y="1863735"/>
            <a:ext cx="10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6"/>
          <p:cNvSpPr txBox="1">
            <a:spLocks noChangeArrowheads="1"/>
          </p:cNvSpPr>
          <p:nvPr/>
        </p:nvSpPr>
        <p:spPr bwMode="auto">
          <a:xfrm>
            <a:off x="1849150" y="214290"/>
            <a:ext cx="184666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3" name="CasellaDiTesto 85"/>
          <p:cNvSpPr txBox="1"/>
          <p:nvPr/>
        </p:nvSpPr>
        <p:spPr>
          <a:xfrm>
            <a:off x="365744" y="887509"/>
            <a:ext cx="3486176" cy="557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725" lvl="2"/>
            <a:endParaRPr lang="en-US" dirty="0" smtClean="0">
              <a:solidFill>
                <a:srgbClr val="336699"/>
              </a:solidFill>
            </a:endParaRPr>
          </a:p>
          <a:p>
            <a:pPr marL="0" lvl="2">
              <a:buSzPct val="100000"/>
              <a:buFont typeface="Arial" pitchFamily="34" charset="0"/>
              <a:buChar char="●"/>
            </a:pPr>
            <a:r>
              <a:rPr lang="en-US" dirty="0">
                <a:solidFill>
                  <a:srgbClr val="336699"/>
                </a:solidFill>
              </a:rPr>
              <a:t> </a:t>
            </a:r>
            <a:r>
              <a:rPr lang="en-US" dirty="0" smtClean="0">
                <a:solidFill>
                  <a:srgbClr val="336699"/>
                </a:solidFill>
              </a:rPr>
              <a:t> Nucleon structure </a:t>
            </a:r>
            <a:br>
              <a:rPr lang="en-US" dirty="0" smtClean="0">
                <a:solidFill>
                  <a:srgbClr val="336699"/>
                </a:solidFill>
              </a:rPr>
            </a:br>
            <a:r>
              <a:rPr lang="en-US" dirty="0" smtClean="0">
                <a:solidFill>
                  <a:srgbClr val="336699"/>
                </a:solidFill>
              </a:rPr>
              <a:t>    E.M</a:t>
            </a:r>
            <a:r>
              <a:rPr lang="en-US" dirty="0">
                <a:solidFill>
                  <a:srgbClr val="336699"/>
                </a:solidFill>
              </a:rPr>
              <a:t>. </a:t>
            </a:r>
            <a:r>
              <a:rPr lang="en-US" dirty="0" smtClean="0">
                <a:solidFill>
                  <a:srgbClr val="336699"/>
                </a:solidFill>
              </a:rPr>
              <a:t>processes</a:t>
            </a:r>
            <a:endParaRPr lang="en-US" sz="1000" dirty="0" smtClean="0">
              <a:solidFill>
                <a:srgbClr val="336699"/>
              </a:solidFill>
            </a:endParaRPr>
          </a:p>
          <a:p>
            <a:pPr marL="0" lvl="2">
              <a:buSzPct val="100000"/>
            </a:pPr>
            <a:r>
              <a:rPr lang="en-US" sz="1000" dirty="0" smtClean="0">
                <a:solidFill>
                  <a:srgbClr val="336699"/>
                </a:solidFill>
              </a:rPr>
              <a:t> </a:t>
            </a:r>
          </a:p>
          <a:p>
            <a:pPr marL="0" lvl="2">
              <a:buSzPct val="100000"/>
              <a:buFont typeface="Arial" pitchFamily="34" charset="0"/>
              <a:buChar char="●"/>
            </a:pPr>
            <a:r>
              <a:rPr lang="en-US" sz="1800" dirty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 Meson spectroscopy</a:t>
            </a:r>
          </a:p>
          <a:p>
            <a:pPr lvl="1">
              <a:buFont typeface="Calibri" pitchFamily="34" charset="0"/>
              <a:buChar char="−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light mesons</a:t>
            </a:r>
          </a:p>
          <a:p>
            <a:pPr lvl="1">
              <a:buFont typeface="Calibri" pitchFamily="34" charset="0"/>
              <a:buChar char="−"/>
            </a:pP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400" dirty="0" err="1">
                <a:solidFill>
                  <a:srgbClr val="336699"/>
                </a:solidFill>
                <a:latin typeface="+mn-lt"/>
              </a:rPr>
              <a:t>charmonium</a:t>
            </a:r>
            <a:endParaRPr lang="en-US" sz="1400" dirty="0">
              <a:solidFill>
                <a:srgbClr val="336699"/>
              </a:solidFill>
              <a:latin typeface="+mn-lt"/>
            </a:endParaRPr>
          </a:p>
          <a:p>
            <a:pPr lvl="1">
              <a:buFont typeface="Calibri" pitchFamily="34" charset="0"/>
              <a:buChar char="−"/>
            </a:pPr>
            <a:r>
              <a:rPr lang="en-US" sz="1400" dirty="0">
                <a:solidFill>
                  <a:srgbClr val="336699"/>
                </a:solidFill>
                <a:latin typeface="+mn-lt"/>
              </a:rPr>
              <a:t> exotic states</a:t>
            </a:r>
          </a:p>
          <a:p>
            <a:pPr marL="1006475" lvl="2" indent="-285750">
              <a:buFont typeface="Wingdings" charset="2"/>
              <a:buChar char="Ø"/>
            </a:pPr>
            <a:r>
              <a:rPr lang="en-US" sz="1400" dirty="0">
                <a:solidFill>
                  <a:srgbClr val="336699"/>
                </a:solidFill>
                <a:latin typeface="+mn-lt"/>
              </a:rPr>
              <a:t>g</a:t>
            </a: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lueballs</a:t>
            </a:r>
            <a:endParaRPr lang="en-US" sz="1400" dirty="0">
              <a:solidFill>
                <a:srgbClr val="336699"/>
              </a:solidFill>
              <a:latin typeface="+mn-lt"/>
            </a:endParaRPr>
          </a:p>
          <a:p>
            <a:pPr marL="1006475" lvl="2" indent="-285750">
              <a:buFont typeface="Wingdings" charset="2"/>
              <a:buChar char="Ø"/>
            </a:pP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hybrids</a:t>
            </a:r>
            <a:endParaRPr lang="en-US" sz="1400" dirty="0">
              <a:solidFill>
                <a:srgbClr val="336699"/>
              </a:solidFill>
              <a:latin typeface="+mn-lt"/>
            </a:endParaRPr>
          </a:p>
          <a:p>
            <a:pPr marL="1006475" lvl="2" indent="-285750">
              <a:buFont typeface="Wingdings" charset="2"/>
              <a:buChar char="Ø"/>
            </a:pPr>
            <a:r>
              <a:rPr lang="en-US" sz="1400" dirty="0">
                <a:solidFill>
                  <a:srgbClr val="336699"/>
                </a:solidFill>
                <a:latin typeface="+mn-lt"/>
              </a:rPr>
              <a:t>molecules/</a:t>
            </a:r>
            <a:r>
              <a:rPr lang="en-US" sz="1400" dirty="0" err="1">
                <a:solidFill>
                  <a:srgbClr val="336699"/>
                </a:solidFill>
                <a:latin typeface="+mn-lt"/>
              </a:rPr>
              <a:t>multiquarks</a:t>
            </a:r>
            <a:endParaRPr lang="en-US" sz="1400" dirty="0">
              <a:solidFill>
                <a:srgbClr val="336699"/>
              </a:solidFill>
              <a:latin typeface="+mn-lt"/>
            </a:endParaRPr>
          </a:p>
          <a:p>
            <a:pPr lvl="1">
              <a:buFont typeface="Calibri" pitchFamily="34" charset="0"/>
              <a:buChar char="−"/>
            </a:pPr>
            <a:r>
              <a:rPr lang="en-US" sz="1400" dirty="0">
                <a:solidFill>
                  <a:srgbClr val="336699"/>
                </a:solidFill>
                <a:latin typeface="+mn-lt"/>
              </a:rPr>
              <a:t> open </a:t>
            </a:r>
            <a:r>
              <a:rPr lang="en-US" sz="1400" dirty="0" smtClean="0">
                <a:solidFill>
                  <a:srgbClr val="336699"/>
                </a:solidFill>
                <a:latin typeface="+mn-lt"/>
              </a:rPr>
              <a:t>charm </a:t>
            </a:r>
            <a:endParaRPr lang="en-US" sz="1000" dirty="0">
              <a:solidFill>
                <a:srgbClr val="336699"/>
              </a:solidFill>
              <a:latin typeface="+mn-lt"/>
            </a:endParaRPr>
          </a:p>
          <a:p>
            <a:pPr lvl="1">
              <a:buFont typeface="Arial" pitchFamily="34" charset="0"/>
              <a:buChar char="•"/>
            </a:pPr>
            <a:endParaRPr lang="en-US" sz="1000" dirty="0">
              <a:solidFill>
                <a:srgbClr val="336699"/>
              </a:solidFill>
              <a:latin typeface="+mn-lt"/>
            </a:endParaRPr>
          </a:p>
          <a:p>
            <a:pPr marL="261938" indent="-261938">
              <a:buSzPct val="100000"/>
              <a:buFont typeface="Arial" pitchFamily="34" charset="0"/>
              <a:buChar char="●"/>
            </a:pP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Baryon/</a:t>
            </a:r>
            <a:r>
              <a:rPr lang="en-US" sz="1800" dirty="0" err="1" smtClean="0">
                <a:solidFill>
                  <a:srgbClr val="336699"/>
                </a:solidFill>
                <a:latin typeface="+mn-lt"/>
              </a:rPr>
              <a:t>antibaryon</a:t>
            </a: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 production</a:t>
            </a:r>
            <a:endParaRPr lang="en-US" sz="1000" dirty="0" smtClean="0">
              <a:solidFill>
                <a:srgbClr val="336699"/>
              </a:solidFill>
              <a:latin typeface="+mn-lt"/>
            </a:endParaRPr>
          </a:p>
          <a:p>
            <a:r>
              <a:rPr lang="en-US" sz="1000" dirty="0" smtClean="0">
                <a:solidFill>
                  <a:srgbClr val="336699"/>
                </a:solidFill>
                <a:latin typeface="+mn-lt"/>
              </a:rPr>
              <a:t> </a:t>
            </a:r>
          </a:p>
          <a:p>
            <a:pPr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 </a:t>
            </a: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Charm in nuclei</a:t>
            </a:r>
            <a:endParaRPr lang="en-US" sz="1000" dirty="0" smtClean="0">
              <a:solidFill>
                <a:srgbClr val="336699"/>
              </a:solidFill>
              <a:latin typeface="+mn-lt"/>
            </a:endParaRPr>
          </a:p>
          <a:p>
            <a:r>
              <a:rPr lang="en-US" sz="1000" dirty="0" smtClean="0">
                <a:solidFill>
                  <a:srgbClr val="336699"/>
                </a:solidFill>
                <a:latin typeface="+mn-lt"/>
              </a:rPr>
              <a:t> </a:t>
            </a:r>
          </a:p>
          <a:p>
            <a:pPr>
              <a:buFont typeface="Arial" pitchFamily="34" charset="0"/>
              <a:buChar char="●"/>
            </a:pPr>
            <a:r>
              <a:rPr lang="en-US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336699"/>
                </a:solidFill>
                <a:latin typeface="+mn-lt"/>
              </a:rPr>
              <a:t>Strangeness physics</a:t>
            </a:r>
          </a:p>
          <a:p>
            <a:pPr lvl="1">
              <a:buFont typeface="Arial"/>
              <a:buChar char="−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336699"/>
                </a:solidFill>
                <a:latin typeface="+mn-lt"/>
              </a:rPr>
              <a:t>Hyperatoms</a:t>
            </a:r>
            <a:endParaRPr lang="en-US" sz="1600" dirty="0" smtClean="0">
              <a:solidFill>
                <a:srgbClr val="336699"/>
              </a:solidFill>
              <a:latin typeface="+mn-lt"/>
            </a:endParaRPr>
          </a:p>
          <a:p>
            <a:pPr lvl="1">
              <a:buFont typeface="Arial"/>
              <a:buChar char="−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S = -2 nuclear system</a:t>
            </a:r>
          </a:p>
          <a:p>
            <a:pPr marL="1006475" lvl="2" indent="-285750">
              <a:buFont typeface="Wingdings" charset="2"/>
              <a:buChar char="Ø"/>
            </a:pPr>
            <a:r>
              <a:rPr lang="en-US" sz="1600" dirty="0" err="1" smtClean="0">
                <a:solidFill>
                  <a:srgbClr val="336699"/>
                </a:solidFill>
                <a:latin typeface="+mn-lt"/>
                <a:ea typeface="Lucida Grande"/>
                <a:cs typeface="Lucida Grande"/>
              </a:rPr>
              <a:t>Ξ</a:t>
            </a:r>
            <a:r>
              <a:rPr lang="en-US" sz="1600" baseline="30000" dirty="0" smtClean="0">
                <a:solidFill>
                  <a:srgbClr val="336699"/>
                </a:solidFill>
                <a:latin typeface="+mn-lt"/>
                <a:ea typeface="Lucida Grande"/>
                <a:cs typeface="Lucida Grande"/>
              </a:rPr>
              <a:t>−</a:t>
            </a: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nuclei</a:t>
            </a:r>
          </a:p>
          <a:p>
            <a:pPr marL="1006475" lvl="2" indent="-285750">
              <a:buFont typeface="Wingdings" charset="2"/>
              <a:buChar char="Ø"/>
            </a:pP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336699"/>
                </a:solidFill>
                <a:latin typeface="+mn-lt"/>
                <a:ea typeface="Lucida Grande"/>
                <a:cs typeface="Lucida Grande"/>
              </a:rPr>
              <a:t>ΛΛ</a:t>
            </a:r>
            <a:r>
              <a:rPr lang="en-US" sz="1600" dirty="0" smtClean="0">
                <a:solidFill>
                  <a:srgbClr val="336699"/>
                </a:solidFill>
                <a:latin typeface="+mn-lt"/>
              </a:rPr>
              <a:t> hypernuclei</a:t>
            </a:r>
          </a:p>
          <a:p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2008" y="413792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005B82"/>
                </a:solidFill>
                <a:cs typeface="+mj-cs"/>
              </a:rPr>
              <a:t>PANDA Scientific Program</a:t>
            </a:r>
            <a:endParaRPr lang="en-US" sz="2600" b="1" dirty="0">
              <a:solidFill>
                <a:srgbClr val="005B82"/>
              </a:solidFill>
              <a:cs typeface="+mj-c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5175043" y="1177909"/>
            <a:ext cx="174832" cy="3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itel 1"/>
          <p:cNvSpPr txBox="1">
            <a:spLocks/>
          </p:cNvSpPr>
          <p:nvPr/>
        </p:nvSpPr>
        <p:spPr bwMode="auto">
          <a:xfrm>
            <a:off x="569800" y="117164"/>
            <a:ext cx="1982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_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5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40" y="2558910"/>
            <a:ext cx="8458200" cy="1143000"/>
          </a:xfrm>
        </p:spPr>
        <p:txBody>
          <a:bodyPr/>
          <a:lstStyle/>
          <a:p>
            <a:r>
              <a:rPr lang="en-US" sz="2800" dirty="0" smtClean="0"/>
              <a:t>Hadron Structure with Electromagnetic Probes</a:t>
            </a:r>
            <a:endParaRPr lang="en-US" sz="28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17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85043" y="1914773"/>
            <a:ext cx="8635429" cy="2893316"/>
            <a:chOff x="185043" y="1914773"/>
            <a:chExt cx="8635429" cy="2893316"/>
          </a:xfrm>
        </p:grpSpPr>
        <p:sp>
          <p:nvSpPr>
            <p:cNvPr id="29" name="Rectangle 28"/>
            <p:cNvSpPr/>
            <p:nvPr/>
          </p:nvSpPr>
          <p:spPr>
            <a:xfrm>
              <a:off x="3367980" y="3050183"/>
              <a:ext cx="1511300" cy="28733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11305" y="3048595"/>
              <a:ext cx="1512888" cy="287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168205" y="3048595"/>
              <a:ext cx="1385888" cy="28733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echteck 28"/>
            <p:cNvSpPr/>
            <p:nvPr/>
          </p:nvSpPr>
          <p:spPr bwMode="auto">
            <a:xfrm>
              <a:off x="1567036" y="2490837"/>
              <a:ext cx="2583582" cy="3229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" name="Rechteck 29"/>
            <p:cNvSpPr/>
            <p:nvPr/>
          </p:nvSpPr>
          <p:spPr bwMode="auto">
            <a:xfrm>
              <a:off x="4842768" y="1914773"/>
              <a:ext cx="508000" cy="29053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Textfeld 20"/>
            <p:cNvSpPr txBox="1">
              <a:spLocks noChangeArrowheads="1"/>
            </p:cNvSpPr>
            <p:nvPr/>
          </p:nvSpPr>
          <p:spPr bwMode="auto">
            <a:xfrm>
              <a:off x="505521" y="1924161"/>
              <a:ext cx="4354511" cy="338554"/>
            </a:xfrm>
            <a:prstGeom prst="rect">
              <a:avLst/>
            </a:prstGeom>
            <a:gradFill>
              <a:gsLst>
                <a:gs pos="51000">
                  <a:srgbClr val="FF0000">
                    <a:alpha val="48000"/>
                  </a:srgbClr>
                </a:gs>
                <a:gs pos="100000">
                  <a:srgbClr val="FFC000">
                    <a:alpha val="65000"/>
                  </a:srgbClr>
                </a:gs>
              </a:gsLst>
              <a:lin ang="0" scaled="0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i="1" dirty="0">
                  <a:solidFill>
                    <a:srgbClr val="000000"/>
                  </a:solidFill>
                  <a:latin typeface="Calibri" pitchFamily="34" charset="0"/>
                </a:rPr>
                <a:t>               </a:t>
              </a:r>
              <a:r>
                <a:rPr lang="en-GB" sz="1600" b="1" i="1" dirty="0" smtClean="0">
                  <a:solidFill>
                    <a:srgbClr val="000000"/>
                  </a:solidFill>
                  <a:latin typeface="Calibri" pitchFamily="34" charset="0"/>
                </a:rPr>
                <a:t>e</a:t>
              </a:r>
              <a:r>
                <a:rPr lang="en-GB" sz="1600" b="1" i="1" baseline="30000" dirty="0" smtClean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GB" sz="1600" b="1" i="1" dirty="0" smtClean="0">
                  <a:solidFill>
                    <a:srgbClr val="000000"/>
                  </a:solidFill>
                  <a:latin typeface="Calibri" pitchFamily="34" charset="0"/>
                </a:rPr>
                <a:t> scattering    </a:t>
              </a:r>
              <a:r>
                <a:rPr lang="en-GB" sz="1600" b="1" i="1" dirty="0">
                  <a:solidFill>
                    <a:srgbClr val="000000"/>
                  </a:solidFill>
                  <a:latin typeface="Calibri" pitchFamily="34" charset="0"/>
                </a:rPr>
                <a:t>(  </a:t>
              </a:r>
              <a:r>
                <a:rPr lang="en-GB" sz="1600" b="1" i="1" dirty="0" err="1">
                  <a:solidFill>
                    <a:srgbClr val="000000"/>
                  </a:solidFill>
                  <a:latin typeface="Calibri" pitchFamily="34" charset="0"/>
                </a:rPr>
                <a:t>Jlab</a:t>
              </a:r>
              <a:r>
                <a:rPr lang="en-GB" sz="1600" b="1" i="1" dirty="0">
                  <a:solidFill>
                    <a:srgbClr val="000000"/>
                  </a:solidFill>
                  <a:latin typeface="Calibri" pitchFamily="34" charset="0"/>
                </a:rPr>
                <a:t>…. </a:t>
              </a:r>
              <a:r>
                <a:rPr lang="en-GB" sz="1600" b="1" i="1" dirty="0" smtClean="0">
                  <a:solidFill>
                    <a:srgbClr val="000000"/>
                  </a:solidFill>
                  <a:latin typeface="Calibri" pitchFamily="34" charset="0"/>
                </a:rPr>
                <a:t>A2/Mainz</a:t>
              </a:r>
              <a:r>
                <a:rPr lang="en-GB" sz="1600" b="1" i="1" dirty="0">
                  <a:solidFill>
                    <a:srgbClr val="000000"/>
                  </a:solidFill>
                  <a:latin typeface="Calibri" pitchFamily="34" charset="0"/>
                </a:rPr>
                <a:t>)   </a:t>
              </a:r>
              <a:endParaRPr lang="en-GB" sz="1600" b="1" i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3600" name="Textfeld 48"/>
            <p:cNvSpPr txBox="1">
              <a:spLocks noChangeArrowheads="1"/>
            </p:cNvSpPr>
            <p:nvPr/>
          </p:nvSpPr>
          <p:spPr bwMode="auto">
            <a:xfrm>
              <a:off x="5239444" y="1917278"/>
              <a:ext cx="3581028" cy="338554"/>
            </a:xfrm>
            <a:prstGeom prst="rect">
              <a:avLst/>
            </a:prstGeom>
            <a:solidFill>
              <a:srgbClr val="69D54B">
                <a:alpha val="5803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1" dirty="0" err="1" smtClean="0">
                  <a:latin typeface="Calibri" pitchFamily="34" charset="0"/>
                </a:rPr>
                <a:t>e</a:t>
              </a:r>
              <a:r>
                <a:rPr lang="en-GB" sz="1600" b="1" i="1" baseline="30000" dirty="0" err="1" smtClean="0">
                  <a:latin typeface="Calibri" pitchFamily="34" charset="0"/>
                </a:rPr>
                <a:t>+</a:t>
              </a:r>
              <a:r>
                <a:rPr lang="en-GB" sz="1600" b="1" i="1" dirty="0" err="1" smtClean="0">
                  <a:latin typeface="Calibri" pitchFamily="34" charset="0"/>
                </a:rPr>
                <a:t>e</a:t>
              </a:r>
              <a:r>
                <a:rPr lang="en-GB" sz="1600" b="1" i="1" baseline="30000" dirty="0" smtClean="0">
                  <a:latin typeface="Calibri" pitchFamily="34" charset="0"/>
                </a:rPr>
                <a:t>-</a:t>
              </a:r>
              <a:r>
                <a:rPr lang="en-GB" sz="1600" b="1" i="1" dirty="0" smtClean="0">
                  <a:latin typeface="Calibri" pitchFamily="34" charset="0"/>
                  <a:sym typeface="Symbol"/>
                </a:rPr>
                <a:t> </a:t>
              </a:r>
              <a:r>
                <a:rPr lang="en-GB" sz="1600" b="1" i="1" dirty="0" err="1" smtClean="0">
                  <a:latin typeface="Calibri" pitchFamily="34" charset="0"/>
                </a:rPr>
                <a:t>pp</a:t>
              </a:r>
              <a:r>
                <a:rPr lang="en-GB" sz="1600" b="1" i="1" dirty="0" smtClean="0">
                  <a:latin typeface="Calibri" pitchFamily="34" charset="0"/>
                </a:rPr>
                <a:t>   (BES, Novosibirsk, PANDA</a:t>
              </a:r>
              <a:r>
                <a:rPr lang="en-GB" sz="1600" b="1" i="1" dirty="0">
                  <a:latin typeface="Calibri" pitchFamily="34" charset="0"/>
                </a:rPr>
                <a:t>)  </a:t>
              </a:r>
              <a:endParaRPr lang="en-GB" sz="1600" b="1" i="1" dirty="0">
                <a:latin typeface="Georgia" pitchFamily="18" charset="0"/>
              </a:endParaRPr>
            </a:p>
          </p:txBody>
        </p:sp>
        <p:pic>
          <p:nvPicPr>
            <p:cNvPr id="23602" name="Bild 52" descr="Bildschirmfoto 2011-09-22 um 21.14.19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2681" y="2351624"/>
              <a:ext cx="8270871" cy="2456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hteck 53"/>
            <p:cNvSpPr/>
            <p:nvPr/>
          </p:nvSpPr>
          <p:spPr bwMode="auto">
            <a:xfrm>
              <a:off x="185043" y="2351683"/>
              <a:ext cx="1219200" cy="215423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606" name="Textfeld 58"/>
            <p:cNvSpPr txBox="1">
              <a:spLocks noChangeArrowheads="1"/>
            </p:cNvSpPr>
            <p:nvPr/>
          </p:nvSpPr>
          <p:spPr bwMode="auto">
            <a:xfrm>
              <a:off x="2663130" y="4402571"/>
              <a:ext cx="441325" cy="3945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-20</a:t>
              </a:r>
            </a:p>
          </p:txBody>
        </p:sp>
        <p:sp>
          <p:nvSpPr>
            <p:cNvPr id="23607" name="Textfeld 59"/>
            <p:cNvSpPr txBox="1">
              <a:spLocks noChangeArrowheads="1"/>
            </p:cNvSpPr>
            <p:nvPr/>
          </p:nvSpPr>
          <p:spPr bwMode="auto">
            <a:xfrm>
              <a:off x="5698429" y="4375026"/>
              <a:ext cx="382587" cy="39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10</a:t>
              </a:r>
            </a:p>
          </p:txBody>
        </p:sp>
        <p:sp>
          <p:nvSpPr>
            <p:cNvPr id="23608" name="Textfeld 60"/>
            <p:cNvSpPr txBox="1">
              <a:spLocks noChangeArrowheads="1"/>
            </p:cNvSpPr>
            <p:nvPr/>
          </p:nvSpPr>
          <p:spPr bwMode="auto">
            <a:xfrm>
              <a:off x="3693416" y="4350365"/>
              <a:ext cx="441325" cy="39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-10</a:t>
              </a:r>
            </a:p>
          </p:txBody>
        </p:sp>
        <p:sp>
          <p:nvSpPr>
            <p:cNvPr id="23609" name="Textfeld 61"/>
            <p:cNvSpPr txBox="1">
              <a:spLocks noChangeArrowheads="1"/>
            </p:cNvSpPr>
            <p:nvPr/>
          </p:nvSpPr>
          <p:spPr bwMode="auto">
            <a:xfrm>
              <a:off x="7643115" y="4360640"/>
              <a:ext cx="427038" cy="39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i="1">
                  <a:latin typeface="Georgia" pitchFamily="18" charset="0"/>
                </a:rPr>
                <a:t>30</a:t>
              </a:r>
            </a:p>
          </p:txBody>
        </p:sp>
        <p:sp>
          <p:nvSpPr>
            <p:cNvPr id="23610" name="Textfeld 62"/>
            <p:cNvSpPr txBox="1">
              <a:spLocks noChangeArrowheads="1"/>
            </p:cNvSpPr>
            <p:nvPr/>
          </p:nvSpPr>
          <p:spPr bwMode="auto">
            <a:xfrm>
              <a:off x="4703066" y="4381777"/>
              <a:ext cx="282575" cy="3945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i="1">
                  <a:latin typeface="Georgia" pitchFamily="18" charset="0"/>
                </a:rPr>
                <a:t>0</a:t>
              </a:r>
            </a:p>
          </p:txBody>
        </p:sp>
        <p:sp>
          <p:nvSpPr>
            <p:cNvPr id="23611" name="Textfeld 63"/>
            <p:cNvSpPr txBox="1">
              <a:spLocks noChangeArrowheads="1"/>
            </p:cNvSpPr>
            <p:nvPr/>
          </p:nvSpPr>
          <p:spPr bwMode="auto">
            <a:xfrm>
              <a:off x="1685230" y="4379576"/>
              <a:ext cx="666750" cy="39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i="1" dirty="0">
                  <a:latin typeface="Georgia" pitchFamily="18" charset="0"/>
                </a:rPr>
                <a:t>-30</a:t>
              </a:r>
            </a:p>
          </p:txBody>
        </p:sp>
        <p:sp>
          <p:nvSpPr>
            <p:cNvPr id="23612" name="Textfeld 64"/>
            <p:cNvSpPr txBox="1">
              <a:spLocks noChangeArrowheads="1"/>
            </p:cNvSpPr>
            <p:nvPr/>
          </p:nvSpPr>
          <p:spPr bwMode="auto">
            <a:xfrm rot="16200000">
              <a:off x="4252711" y="3250978"/>
              <a:ext cx="1481736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i="1">
                  <a:latin typeface="Georgia" pitchFamily="18" charset="0"/>
                </a:rPr>
                <a:t>unphysical</a:t>
              </a:r>
            </a:p>
          </p:txBody>
        </p:sp>
        <p:sp>
          <p:nvSpPr>
            <p:cNvPr id="23614" name="Textfeld 66"/>
            <p:cNvSpPr txBox="1">
              <a:spLocks noChangeArrowheads="1"/>
            </p:cNvSpPr>
            <p:nvPr/>
          </p:nvSpPr>
          <p:spPr bwMode="auto">
            <a:xfrm>
              <a:off x="381893" y="3058582"/>
              <a:ext cx="1138238" cy="39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i="1">
                  <a:latin typeface="Georgia" pitchFamily="18" charset="0"/>
                </a:rPr>
                <a:t>G</a:t>
              </a:r>
              <a:r>
                <a:rPr lang="de-DE" sz="1400" i="1" baseline="-25000">
                  <a:latin typeface="Georgia" pitchFamily="18" charset="0"/>
                </a:rPr>
                <a:t>M</a:t>
              </a:r>
              <a:r>
                <a:rPr lang="en-GB" sz="1400" i="1">
                  <a:latin typeface="Georgia" pitchFamily="18" charset="0"/>
                </a:rPr>
                <a:t>/μ</a:t>
              </a:r>
              <a:r>
                <a:rPr lang="en-GB" sz="1400" i="1" baseline="-25000">
                  <a:latin typeface="Georgia" pitchFamily="18" charset="0"/>
                </a:rPr>
                <a:t>p</a:t>
              </a:r>
            </a:p>
          </p:txBody>
        </p:sp>
        <p:sp>
          <p:nvSpPr>
            <p:cNvPr id="23615" name="Textfeld 67"/>
            <p:cNvSpPr txBox="1">
              <a:spLocks noChangeArrowheads="1"/>
            </p:cNvSpPr>
            <p:nvPr/>
          </p:nvSpPr>
          <p:spPr bwMode="auto">
            <a:xfrm>
              <a:off x="953393" y="3831890"/>
              <a:ext cx="484188" cy="39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i="1">
                  <a:latin typeface="Georgia" pitchFamily="18" charset="0"/>
                </a:rPr>
                <a:t>10</a:t>
              </a:r>
              <a:r>
                <a:rPr lang="en-GB" sz="1400" i="1" baseline="30000">
                  <a:latin typeface="Georgia" pitchFamily="18" charset="0"/>
                </a:rPr>
                <a:t>-3</a:t>
              </a:r>
            </a:p>
          </p:txBody>
        </p:sp>
        <p:sp>
          <p:nvSpPr>
            <p:cNvPr id="23616" name="Textfeld 68"/>
            <p:cNvSpPr txBox="1">
              <a:spLocks noChangeArrowheads="1"/>
            </p:cNvSpPr>
            <p:nvPr/>
          </p:nvSpPr>
          <p:spPr bwMode="auto">
            <a:xfrm>
              <a:off x="939106" y="2825472"/>
              <a:ext cx="484187" cy="39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i="1">
                  <a:latin typeface="Georgia" pitchFamily="18" charset="0"/>
                </a:rPr>
                <a:t>10</a:t>
              </a:r>
              <a:r>
                <a:rPr lang="en-GB" sz="1400" i="1" baseline="30000">
                  <a:latin typeface="Georgia" pitchFamily="18" charset="0"/>
                </a:rPr>
                <a:t>-1</a:t>
              </a:r>
            </a:p>
          </p:txBody>
        </p:sp>
        <p:sp>
          <p:nvSpPr>
            <p:cNvPr id="23617" name="Textfeld 69"/>
            <p:cNvSpPr txBox="1">
              <a:spLocks noChangeArrowheads="1"/>
            </p:cNvSpPr>
            <p:nvPr/>
          </p:nvSpPr>
          <p:spPr bwMode="auto">
            <a:xfrm>
              <a:off x="939106" y="3326333"/>
              <a:ext cx="484187" cy="39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i="1">
                  <a:latin typeface="Georgia" pitchFamily="18" charset="0"/>
                </a:rPr>
                <a:t>10</a:t>
              </a:r>
              <a:r>
                <a:rPr lang="en-GB" sz="1400" i="1" baseline="30000">
                  <a:latin typeface="Georgia" pitchFamily="18" charset="0"/>
                </a:rPr>
                <a:t>-2</a:t>
              </a:r>
            </a:p>
          </p:txBody>
        </p:sp>
        <p:sp>
          <p:nvSpPr>
            <p:cNvPr id="23618" name="Textfeld 70"/>
            <p:cNvSpPr txBox="1">
              <a:spLocks noChangeArrowheads="1"/>
            </p:cNvSpPr>
            <p:nvPr/>
          </p:nvSpPr>
          <p:spPr bwMode="auto">
            <a:xfrm>
              <a:off x="953393" y="2351623"/>
              <a:ext cx="446088" cy="394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i="1">
                  <a:latin typeface="Georgia" pitchFamily="18" charset="0"/>
                </a:rPr>
                <a:t>10</a:t>
              </a:r>
              <a:r>
                <a:rPr lang="en-GB" sz="1400" i="1" baseline="30000">
                  <a:latin typeface="Georgia" pitchFamily="18" charset="0"/>
                </a:rPr>
                <a:t>0</a:t>
              </a:r>
            </a:p>
          </p:txBody>
        </p:sp>
        <p:sp>
          <p:nvSpPr>
            <p:cNvPr id="23619" name="Rechteck 71"/>
            <p:cNvSpPr>
              <a:spLocks noChangeArrowheads="1"/>
            </p:cNvSpPr>
            <p:nvPr/>
          </p:nvSpPr>
          <p:spPr bwMode="auto">
            <a:xfrm flipH="1">
              <a:off x="535881" y="3023644"/>
              <a:ext cx="501650" cy="295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i="1" baseline="30000">
                  <a:latin typeface="Georgia" pitchFamily="18" charset="0"/>
                </a:rPr>
                <a:t>p</a:t>
              </a:r>
              <a:endParaRPr lang="en-GB" sz="1400" baseline="30000">
                <a:latin typeface="Georgia" pitchFamily="18" charset="0"/>
              </a:endParaRPr>
            </a:p>
          </p:txBody>
        </p:sp>
        <p:sp>
          <p:nvSpPr>
            <p:cNvPr id="23562" name="Textfeld 10"/>
            <p:cNvSpPr txBox="1">
              <a:spLocks noChangeArrowheads="1"/>
            </p:cNvSpPr>
            <p:nvPr/>
          </p:nvSpPr>
          <p:spPr bwMode="auto">
            <a:xfrm>
              <a:off x="1639044" y="2562845"/>
              <a:ext cx="2914650" cy="32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000" b="1" i="1" dirty="0" err="1">
                  <a:solidFill>
                    <a:srgbClr val="6666FF"/>
                  </a:solidFill>
                  <a:latin typeface="Calibri" pitchFamily="34" charset="0"/>
                  <a:cs typeface="Arial" charset="0"/>
                </a:rPr>
                <a:t>Spacelike</a:t>
              </a:r>
              <a:endParaRPr lang="en-GB" sz="2000" b="1" i="1" dirty="0">
                <a:solidFill>
                  <a:srgbClr val="6666FF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564" name="Textfeld 10"/>
            <p:cNvSpPr txBox="1">
              <a:spLocks noChangeArrowheads="1"/>
            </p:cNvSpPr>
            <p:nvPr/>
          </p:nvSpPr>
          <p:spPr bwMode="auto">
            <a:xfrm>
              <a:off x="5455468" y="2922885"/>
              <a:ext cx="2914650" cy="32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000" b="1" i="1" dirty="0" err="1">
                  <a:solidFill>
                    <a:srgbClr val="6666FF"/>
                  </a:solidFill>
                  <a:latin typeface="Calibri" pitchFamily="34" charset="0"/>
                  <a:cs typeface="Arial" charset="0"/>
                </a:rPr>
                <a:t>Timelike</a:t>
              </a:r>
              <a:endParaRPr lang="en-GB" sz="2000" b="1" i="1" dirty="0">
                <a:solidFill>
                  <a:srgbClr val="6666FF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586" name="ZoneTexte 4"/>
            <p:cNvSpPr txBox="1">
              <a:spLocks noChangeArrowheads="1"/>
            </p:cNvSpPr>
            <p:nvPr/>
          </p:nvSpPr>
          <p:spPr bwMode="auto">
            <a:xfrm>
              <a:off x="6195318" y="2554883"/>
              <a:ext cx="215265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>
                  <a:latin typeface="Georgia" pitchFamily="18" charset="0"/>
                </a:rPr>
                <a:t>From S. Pacetti, arXiv:1012.1232v1</a:t>
              </a:r>
            </a:p>
          </p:txBody>
        </p:sp>
      </p:grpSp>
      <p:cxnSp>
        <p:nvCxnSpPr>
          <p:cNvPr id="13" name="Gerade Verbindung 15"/>
          <p:cNvCxnSpPr/>
          <p:nvPr/>
        </p:nvCxnSpPr>
        <p:spPr bwMode="auto">
          <a:xfrm rot="5400000">
            <a:off x="4323655" y="1978199"/>
            <a:ext cx="585786" cy="96838"/>
          </a:xfrm>
          <a:prstGeom prst="line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01" name="Rechteck 49"/>
          <p:cNvSpPr>
            <a:spLocks noChangeArrowheads="1"/>
          </p:cNvSpPr>
          <p:nvPr/>
        </p:nvSpPr>
        <p:spPr bwMode="auto">
          <a:xfrm>
            <a:off x="4860032" y="1501272"/>
            <a:ext cx="1233487" cy="47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i="1" dirty="0">
                <a:solidFill>
                  <a:srgbClr val="6666FF"/>
                </a:solidFill>
                <a:latin typeface="Georgia" pitchFamily="18" charset="0"/>
              </a:rPr>
              <a:t>q</a:t>
            </a:r>
            <a:r>
              <a:rPr lang="en-GB" b="1" i="1" baseline="30000" dirty="0">
                <a:solidFill>
                  <a:srgbClr val="6666FF"/>
                </a:solidFill>
                <a:latin typeface="Georgia" pitchFamily="18" charset="0"/>
              </a:rPr>
              <a:t>2</a:t>
            </a:r>
            <a:r>
              <a:rPr lang="en-GB" b="1" i="1" dirty="0">
                <a:solidFill>
                  <a:srgbClr val="6666FF"/>
                </a:solidFill>
                <a:latin typeface="Georgia" pitchFamily="18" charset="0"/>
              </a:rPr>
              <a:t> &gt; 4m</a:t>
            </a:r>
            <a:r>
              <a:rPr lang="en-GB" b="1" i="1" baseline="-25000" dirty="0">
                <a:solidFill>
                  <a:srgbClr val="6666FF"/>
                </a:solidFill>
                <a:latin typeface="Georgia" pitchFamily="18" charset="0"/>
              </a:rPr>
              <a:t>p</a:t>
            </a:r>
            <a:r>
              <a:rPr lang="en-GB" b="1" i="1" baseline="30000" dirty="0">
                <a:solidFill>
                  <a:srgbClr val="6666FF"/>
                </a:solidFill>
                <a:latin typeface="Georgia" pitchFamily="18" charset="0"/>
              </a:rPr>
              <a:t>2</a:t>
            </a:r>
          </a:p>
        </p:txBody>
      </p:sp>
      <p:sp>
        <p:nvSpPr>
          <p:cNvPr id="25" name="Rechteck 54"/>
          <p:cNvSpPr/>
          <p:nvPr/>
        </p:nvSpPr>
        <p:spPr bwMode="auto">
          <a:xfrm>
            <a:off x="337443" y="5088235"/>
            <a:ext cx="8555037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3563" name="Textfeld 10"/>
          <p:cNvSpPr txBox="1">
            <a:spLocks noChangeArrowheads="1"/>
          </p:cNvSpPr>
          <p:nvPr/>
        </p:nvSpPr>
        <p:spPr bwMode="auto">
          <a:xfrm>
            <a:off x="5976938" y="1285248"/>
            <a:ext cx="2593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i="1">
                <a:solidFill>
                  <a:srgbClr val="00B050"/>
                </a:solidFill>
                <a:latin typeface="Calibri" pitchFamily="34" charset="0"/>
                <a:cs typeface="Arial" charset="0"/>
              </a:rPr>
              <a:t>annihilation pp</a:t>
            </a:r>
            <a:r>
              <a:rPr lang="en-GB" sz="2000" i="1">
                <a:solidFill>
                  <a:srgbClr val="00B050"/>
                </a:solidFill>
                <a:latin typeface="Calibri" pitchFamily="34" charset="0"/>
                <a:cs typeface="Arial" charset="0"/>
                <a:sym typeface="Symbol" pitchFamily="18" charset="2"/>
              </a:rPr>
              <a:t> e</a:t>
            </a:r>
            <a:r>
              <a:rPr lang="en-GB" sz="2000" i="1" baseline="30000">
                <a:solidFill>
                  <a:srgbClr val="00B050"/>
                </a:solidFill>
                <a:latin typeface="Calibri" pitchFamily="34" charset="0"/>
                <a:cs typeface="Arial" charset="0"/>
                <a:sym typeface="Symbol" pitchFamily="18" charset="2"/>
              </a:rPr>
              <a:t>+</a:t>
            </a:r>
            <a:r>
              <a:rPr lang="en-GB" sz="2000" i="1">
                <a:solidFill>
                  <a:srgbClr val="00B050"/>
                </a:solidFill>
                <a:latin typeface="Calibri" pitchFamily="34" charset="0"/>
                <a:cs typeface="Arial" charset="0"/>
                <a:sym typeface="Symbol" pitchFamily="18" charset="2"/>
              </a:rPr>
              <a:t>e</a:t>
            </a:r>
            <a:r>
              <a:rPr lang="en-GB" sz="2000" i="1" baseline="30000">
                <a:solidFill>
                  <a:srgbClr val="00B050"/>
                </a:solidFill>
                <a:latin typeface="Calibri" pitchFamily="34" charset="0"/>
                <a:cs typeface="Arial" charset="0"/>
                <a:sym typeface="Symbol" pitchFamily="18" charset="2"/>
              </a:rPr>
              <a:t>-</a:t>
            </a:r>
            <a:endParaRPr lang="en-GB" sz="2000" i="1" baseline="30000">
              <a:solidFill>
                <a:srgbClr val="00B050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23565" name="Textfeld 10"/>
          <p:cNvSpPr txBox="1">
            <a:spLocks noChangeArrowheads="1"/>
          </p:cNvSpPr>
          <p:nvPr/>
        </p:nvSpPr>
        <p:spPr bwMode="auto">
          <a:xfrm>
            <a:off x="795338" y="1285248"/>
            <a:ext cx="2593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electron scattering</a:t>
            </a:r>
            <a:endParaRPr lang="en-GB" sz="2000" i="1" dirty="0">
              <a:solidFill>
                <a:srgbClr val="FF0000"/>
              </a:solidFill>
              <a:latin typeface="Georgia" pitchFamily="18" charset="0"/>
              <a:cs typeface="Arial" charset="0"/>
            </a:endParaRPr>
          </a:p>
        </p:txBody>
      </p:sp>
      <p:cxnSp>
        <p:nvCxnSpPr>
          <p:cNvPr id="53" name="Connecteur droit 52"/>
          <p:cNvCxnSpPr/>
          <p:nvPr/>
        </p:nvCxnSpPr>
        <p:spPr bwMode="auto">
          <a:xfrm>
            <a:off x="7451725" y="1372560"/>
            <a:ext cx="144463" cy="0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623210"/>
              </p:ext>
            </p:extLst>
          </p:nvPr>
        </p:nvGraphicFramePr>
        <p:xfrm>
          <a:off x="2935188" y="4985668"/>
          <a:ext cx="5667375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name="Equation" r:id="rId5" imgW="2705100" imgH="457200" progId="Equation.3">
                  <p:embed/>
                </p:oleObj>
              </mc:Choice>
              <mc:Fallback>
                <p:oleObj name="Equation" r:id="rId5" imgW="2705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188" y="4985668"/>
                        <a:ext cx="5667375" cy="963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ectangle 69"/>
          <p:cNvSpPr/>
          <p:nvPr/>
        </p:nvSpPr>
        <p:spPr>
          <a:xfrm>
            <a:off x="4456236" y="4882480"/>
            <a:ext cx="1863328" cy="1066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6535860" y="4882480"/>
            <a:ext cx="2159967" cy="1066800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2929061" y="5027389"/>
            <a:ext cx="942231" cy="77787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4" name="Text Box 30"/>
          <p:cNvSpPr txBox="1">
            <a:spLocks noChangeArrowheads="1"/>
          </p:cNvSpPr>
          <p:nvPr/>
        </p:nvSpPr>
        <p:spPr bwMode="auto">
          <a:xfrm>
            <a:off x="2001961" y="5288583"/>
            <a:ext cx="788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q</a:t>
            </a:r>
            <a:r>
              <a:rPr lang="fr-FR" baseline="30000" dirty="0"/>
              <a:t>2</a:t>
            </a:r>
            <a:r>
              <a:rPr lang="fr-FR" dirty="0"/>
              <a:t> &lt; 0</a:t>
            </a:r>
          </a:p>
        </p:txBody>
      </p:sp>
      <p:sp>
        <p:nvSpPr>
          <p:cNvPr id="75" name="Rectangle 1"/>
          <p:cNvSpPr txBox="1">
            <a:spLocks noChangeArrowheads="1"/>
          </p:cNvSpPr>
          <p:nvPr/>
        </p:nvSpPr>
        <p:spPr bwMode="auto">
          <a:xfrm>
            <a:off x="339625" y="0"/>
            <a:ext cx="8091904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24002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sz="2700" b="1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Time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lang="en-US" sz="2700" b="1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Like&amp; Space-Like EM </a:t>
            </a:r>
            <a:r>
              <a:rPr lang="en-US" sz="2700" b="1" dirty="0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Form </a:t>
            </a:r>
            <a:r>
              <a:rPr lang="en-US" sz="2700" b="1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F</a:t>
            </a:r>
            <a:r>
              <a:rPr lang="en-US" sz="2700" b="1" dirty="0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actors</a:t>
            </a:r>
            <a:endParaRPr lang="en-US" sz="2700" b="1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30517" y="4437112"/>
            <a:ext cx="4160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ZoneTexte 76"/>
          <p:cNvSpPr txBox="1"/>
          <p:nvPr/>
        </p:nvSpPr>
        <p:spPr>
          <a:xfrm>
            <a:off x="128890" y="486916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Dispersion relations:</a:t>
            </a:r>
            <a:endParaRPr lang="fr-FR" dirty="0"/>
          </a:p>
        </p:txBody>
      </p:sp>
      <p:sp>
        <p:nvSpPr>
          <p:cNvPr id="48" name="Textfeld 59"/>
          <p:cNvSpPr txBox="1">
            <a:spLocks noChangeArrowheads="1"/>
          </p:cNvSpPr>
          <p:nvPr/>
        </p:nvSpPr>
        <p:spPr bwMode="auto">
          <a:xfrm>
            <a:off x="6660232" y="4365104"/>
            <a:ext cx="3962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i="1" dirty="0">
                <a:latin typeface="Georgia" pitchFamily="18" charset="0"/>
              </a:rPr>
              <a:t>2</a:t>
            </a:r>
            <a:r>
              <a:rPr lang="en-GB" sz="1400" i="1" dirty="0" smtClean="0">
                <a:latin typeface="Georgia" pitchFamily="18" charset="0"/>
              </a:rPr>
              <a:t>0</a:t>
            </a:r>
            <a:endParaRPr lang="en-GB" sz="1400" i="1" dirty="0">
              <a:latin typeface="Georgia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68092" y="181349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5096768" y="4402571"/>
            <a:ext cx="0" cy="4665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365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1" name="Group 69"/>
          <p:cNvGrpSpPr>
            <a:grpSpLocks/>
          </p:cNvGrpSpPr>
          <p:nvPr/>
        </p:nvGrpSpPr>
        <p:grpSpPr bwMode="auto">
          <a:xfrm>
            <a:off x="4343400" y="1828800"/>
            <a:ext cx="4419600" cy="2881313"/>
            <a:chOff x="2496" y="1152"/>
            <a:chExt cx="2784" cy="1815"/>
          </a:xfrm>
        </p:grpSpPr>
        <p:pic>
          <p:nvPicPr>
            <p:cNvPr id="1437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2"/>
            <a:stretch>
              <a:fillRect/>
            </a:stretch>
          </p:blipFill>
          <p:spPr bwMode="auto">
            <a:xfrm>
              <a:off x="2496" y="1152"/>
              <a:ext cx="2784" cy="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769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379" name="Line 55"/>
            <p:cNvSpPr>
              <a:spLocks noChangeShapeType="1"/>
            </p:cNvSpPr>
            <p:nvPr/>
          </p:nvSpPr>
          <p:spPr bwMode="auto">
            <a:xfrm flipH="1" flipV="1">
              <a:off x="3248" y="1320"/>
              <a:ext cx="16" cy="12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380" name="Text Box 56"/>
            <p:cNvSpPr txBox="1">
              <a:spLocks noChangeArrowheads="1"/>
            </p:cNvSpPr>
            <p:nvPr/>
          </p:nvSpPr>
          <p:spPr bwMode="auto">
            <a:xfrm>
              <a:off x="2813" y="2736"/>
              <a:ext cx="421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aseline="0" dirty="0">
                  <a:solidFill>
                    <a:srgbClr val="000000"/>
                  </a:solidFill>
                </a:rPr>
                <a:t>4m</a:t>
              </a:r>
              <a:r>
                <a:rPr lang="fr-FR" baseline="-25000" dirty="0">
                  <a:solidFill>
                    <a:srgbClr val="000000"/>
                  </a:solidFill>
                </a:rPr>
                <a:t>p</a:t>
              </a:r>
              <a:r>
                <a:rPr lang="fr-FR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4381" name="Line 57"/>
            <p:cNvSpPr>
              <a:spLocks noChangeShapeType="1"/>
            </p:cNvSpPr>
            <p:nvPr/>
          </p:nvSpPr>
          <p:spPr bwMode="auto">
            <a:xfrm flipV="1">
              <a:off x="3114" y="2610"/>
              <a:ext cx="134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aphicFrame>
        <p:nvGraphicFramePr>
          <p:cNvPr id="14342" name="Object 2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16266097"/>
              </p:ext>
            </p:extLst>
          </p:nvPr>
        </p:nvGraphicFramePr>
        <p:xfrm>
          <a:off x="228600" y="1919288"/>
          <a:ext cx="35052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0" name="Equation" r:id="rId5" imgW="2501900" imgH="254000" progId="Equation.3">
                  <p:embed/>
                </p:oleObj>
              </mc:Choice>
              <mc:Fallback>
                <p:oleObj name="Equation" r:id="rId5" imgW="2501900" imgH="2540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19288"/>
                        <a:ext cx="3505200" cy="355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70C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43" name="Group 32"/>
          <p:cNvGrpSpPr>
            <a:grpSpLocks/>
          </p:cNvGrpSpPr>
          <p:nvPr/>
        </p:nvGrpSpPr>
        <p:grpSpPr bwMode="auto">
          <a:xfrm>
            <a:off x="3962400" y="990600"/>
            <a:ext cx="5181600" cy="693738"/>
            <a:chOff x="382" y="659"/>
            <a:chExt cx="5083" cy="581"/>
          </a:xfrm>
          <a:solidFill>
            <a:schemeClr val="bg1"/>
          </a:solidFill>
        </p:grpSpPr>
        <p:sp>
          <p:nvSpPr>
            <p:cNvPr id="14375" name="Rectangle 25"/>
            <p:cNvSpPr>
              <a:spLocks noChangeArrowheads="1"/>
            </p:cNvSpPr>
            <p:nvPr/>
          </p:nvSpPr>
          <p:spPr bwMode="auto">
            <a:xfrm>
              <a:off x="2691" y="751"/>
              <a:ext cx="425" cy="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baseline="0"/>
            </a:p>
          </p:txBody>
        </p:sp>
        <p:sp>
          <p:nvSpPr>
            <p:cNvPr id="14376" name="Rectangle 30"/>
            <p:cNvSpPr>
              <a:spLocks noChangeArrowheads="1"/>
            </p:cNvSpPr>
            <p:nvPr/>
          </p:nvSpPr>
          <p:spPr bwMode="auto">
            <a:xfrm>
              <a:off x="4266" y="735"/>
              <a:ext cx="425" cy="3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baseline="0"/>
            </a:p>
          </p:txBody>
        </p:sp>
        <p:graphicFrame>
          <p:nvGraphicFramePr>
            <p:cNvPr id="14377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394861"/>
                </p:ext>
              </p:extLst>
            </p:nvPr>
          </p:nvGraphicFramePr>
          <p:xfrm>
            <a:off x="382" y="659"/>
            <a:ext cx="5083" cy="5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41" name="Equation" r:id="rId7" imgW="4216400" imgH="482600" progId="Equation.3">
                    <p:embed/>
                  </p:oleObj>
                </mc:Choice>
                <mc:Fallback>
                  <p:oleObj name="Equation" r:id="rId7" imgW="42164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" y="659"/>
                          <a:ext cx="5083" cy="58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886200" y="547688"/>
            <a:ext cx="34547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aseline="0" dirty="0"/>
              <a:t> </a:t>
            </a:r>
            <a:r>
              <a:rPr lang="fr-FR" baseline="0" dirty="0" err="1"/>
              <a:t>angular</a:t>
            </a:r>
            <a:r>
              <a:rPr lang="fr-FR" baseline="0" dirty="0"/>
              <a:t> distributions: pp </a:t>
            </a:r>
            <a:r>
              <a:rPr lang="fr-FR" baseline="0" dirty="0" smtClean="0"/>
              <a:t>→</a:t>
            </a:r>
            <a:r>
              <a:rPr lang="fr-FR" baseline="0" dirty="0" smtClean="0">
                <a:sym typeface="Symbol" pitchFamily="18" charset="2"/>
              </a:rPr>
              <a:t> </a:t>
            </a:r>
            <a:r>
              <a:rPr lang="fr-FR" baseline="0" dirty="0">
                <a:sym typeface="Symbol" pitchFamily="18" charset="2"/>
              </a:rPr>
              <a:t>e</a:t>
            </a:r>
            <a:r>
              <a:rPr lang="fr-FR" dirty="0">
                <a:sym typeface="Symbol" pitchFamily="18" charset="2"/>
              </a:rPr>
              <a:t>+</a:t>
            </a:r>
            <a:r>
              <a:rPr lang="fr-FR" baseline="0" dirty="0">
                <a:sym typeface="Symbol" pitchFamily="18" charset="2"/>
              </a:rPr>
              <a:t>e</a:t>
            </a:r>
            <a:r>
              <a:rPr lang="fr-FR" dirty="0">
                <a:sym typeface="Symbol" pitchFamily="18" charset="2"/>
              </a:rPr>
              <a:t>-</a:t>
            </a:r>
          </a:p>
        </p:txBody>
      </p:sp>
      <p:sp>
        <p:nvSpPr>
          <p:cNvPr id="14345" name="Text Box 46"/>
          <p:cNvSpPr txBox="1">
            <a:spLocks noChangeArrowheads="1"/>
          </p:cNvSpPr>
          <p:nvPr/>
        </p:nvSpPr>
        <p:spPr bwMode="auto">
          <a:xfrm>
            <a:off x="6106856" y="312531"/>
            <a:ext cx="3130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aseline="0" dirty="0" smtClean="0"/>
              <a:t>_</a:t>
            </a:r>
            <a:endParaRPr lang="fr-FR" baseline="0" dirty="0"/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181588" y="-27384"/>
            <a:ext cx="7573780" cy="5760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fr-FR" sz="2600" b="1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P</a:t>
            </a:r>
            <a:r>
              <a:rPr lang="fr-FR" sz="2600" b="1" dirty="0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roton</a:t>
            </a:r>
            <a:r>
              <a:rPr lang="fr-FR" sz="2800" baseline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fr-FR" sz="2600" b="1" dirty="0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EM </a:t>
            </a:r>
            <a:r>
              <a:rPr lang="fr-FR" sz="2600" b="1" dirty="0" err="1">
                <a:solidFill>
                  <a:srgbClr val="005B82"/>
                </a:solidFill>
                <a:latin typeface="+mj-lt"/>
                <a:ea typeface="+mj-ea"/>
                <a:cs typeface="+mj-cs"/>
              </a:rPr>
              <a:t>F</a:t>
            </a:r>
            <a:r>
              <a:rPr lang="fr-FR" sz="2600" b="1" dirty="0" err="1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orm</a:t>
            </a:r>
            <a:r>
              <a:rPr lang="fr-FR" sz="2600" b="1" dirty="0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600" b="1" dirty="0" err="1">
                <a:solidFill>
                  <a:srgbClr val="005B82"/>
                </a:solidFill>
                <a:latin typeface="+mj-lt"/>
                <a:ea typeface="+mj-ea"/>
                <a:cs typeface="+mj-cs"/>
              </a:rPr>
              <a:t>F</a:t>
            </a:r>
            <a:r>
              <a:rPr lang="fr-FR" sz="2600" b="1" dirty="0" err="1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actors</a:t>
            </a:r>
            <a:r>
              <a:rPr lang="fr-FR" sz="2600" b="1" dirty="0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600" b="1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in Time-</a:t>
            </a:r>
            <a:r>
              <a:rPr lang="fr-FR" sz="2600" b="1" dirty="0" err="1">
                <a:solidFill>
                  <a:srgbClr val="005B82"/>
                </a:solidFill>
                <a:latin typeface="+mj-lt"/>
                <a:ea typeface="+mj-ea"/>
                <a:cs typeface="+mj-cs"/>
              </a:rPr>
              <a:t>Like</a:t>
            </a:r>
            <a:r>
              <a:rPr lang="fr-FR" sz="2600" b="1" dirty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600" b="1" dirty="0" err="1">
                <a:solidFill>
                  <a:srgbClr val="005B82"/>
                </a:solidFill>
                <a:latin typeface="+mj-lt"/>
                <a:ea typeface="+mj-ea"/>
                <a:cs typeface="+mj-cs"/>
              </a:rPr>
              <a:t>R</a:t>
            </a:r>
            <a:r>
              <a:rPr lang="fr-FR" sz="2600" b="1" dirty="0" err="1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egion</a:t>
            </a:r>
            <a:endParaRPr lang="fr-FR" sz="2600" b="1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304800" y="5029200"/>
            <a:ext cx="59563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739" rIns="81639" bIns="40820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525"/>
              </a:spcBef>
              <a:spcAft>
                <a:spcPts val="525"/>
              </a:spcAft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en-US" sz="2300" baseline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300" baseline="0">
              <a:latin typeface="Times New Roman" pitchFamily="18" charset="0"/>
            </a:endParaRPr>
          </a:p>
        </p:txBody>
      </p:sp>
      <p:sp>
        <p:nvSpPr>
          <p:cNvPr id="14348" name="Line 10"/>
          <p:cNvSpPr>
            <a:spLocks noChangeShapeType="1"/>
          </p:cNvSpPr>
          <p:nvPr/>
        </p:nvSpPr>
        <p:spPr bwMode="auto">
          <a:xfrm>
            <a:off x="0" y="533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4349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94112"/>
            <a:ext cx="3352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50" name="Text Box 23"/>
          <p:cNvSpPr txBox="1">
            <a:spLocks noChangeArrowheads="1"/>
          </p:cNvSpPr>
          <p:nvPr/>
        </p:nvSpPr>
        <p:spPr bwMode="auto">
          <a:xfrm>
            <a:off x="1547664" y="3861048"/>
            <a:ext cx="541338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aseline="0" dirty="0" err="1">
                <a:solidFill>
                  <a:srgbClr val="00000C"/>
                </a:solidFill>
              </a:rPr>
              <a:t>G</a:t>
            </a:r>
            <a:r>
              <a:rPr lang="fr-FR" baseline="-25000" dirty="0" err="1">
                <a:solidFill>
                  <a:srgbClr val="00000C"/>
                </a:solidFill>
              </a:rPr>
              <a:t>eff</a:t>
            </a:r>
            <a:endParaRPr lang="fr-FR" baseline="0" dirty="0">
              <a:solidFill>
                <a:srgbClr val="00000C"/>
              </a:solidFill>
            </a:endParaRPr>
          </a:p>
        </p:txBody>
      </p:sp>
      <p:graphicFrame>
        <p:nvGraphicFramePr>
          <p:cNvPr id="14351" name="Object 2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275474569"/>
              </p:ext>
            </p:extLst>
          </p:nvPr>
        </p:nvGraphicFramePr>
        <p:xfrm>
          <a:off x="2743200" y="992188"/>
          <a:ext cx="8382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2" name="Equation" r:id="rId10" imgW="596900" imgH="469900" progId="Equation.3">
                  <p:embed/>
                </p:oleObj>
              </mc:Choice>
              <mc:Fallback>
                <p:oleObj name="Equation" r:id="rId10" imgW="596900" imgH="4699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992188"/>
                        <a:ext cx="838200" cy="660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2" name="Text Box 27"/>
          <p:cNvSpPr txBox="1">
            <a:spLocks noChangeArrowheads="1"/>
          </p:cNvSpPr>
          <p:nvPr/>
        </p:nvSpPr>
        <p:spPr bwMode="auto">
          <a:xfrm>
            <a:off x="7451725" y="2932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fr-FR" baseline="0"/>
          </a:p>
        </p:txBody>
      </p:sp>
      <p:sp>
        <p:nvSpPr>
          <p:cNvPr id="14353" name="Oval 34"/>
          <p:cNvSpPr>
            <a:spLocks noChangeArrowheads="1"/>
          </p:cNvSpPr>
          <p:nvPr/>
        </p:nvSpPr>
        <p:spPr bwMode="auto">
          <a:xfrm>
            <a:off x="6324600" y="990600"/>
            <a:ext cx="5334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54" name="Oval 35"/>
          <p:cNvSpPr>
            <a:spLocks noChangeArrowheads="1"/>
          </p:cNvSpPr>
          <p:nvPr/>
        </p:nvSpPr>
        <p:spPr bwMode="auto">
          <a:xfrm>
            <a:off x="7924800" y="990600"/>
            <a:ext cx="53340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4355" name="Object 3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570361134"/>
              </p:ext>
            </p:extLst>
          </p:nvPr>
        </p:nvGraphicFramePr>
        <p:xfrm>
          <a:off x="587375" y="969963"/>
          <a:ext cx="1736725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3" name="Equation" r:id="rId12" imgW="748975" imgH="304668" progId="Equation.3">
                  <p:embed/>
                </p:oleObj>
              </mc:Choice>
              <mc:Fallback>
                <p:oleObj name="Equation" r:id="rId12" imgW="748975" imgH="304668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969963"/>
                        <a:ext cx="1736725" cy="706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6" name="Text Box 43"/>
          <p:cNvSpPr txBox="1">
            <a:spLocks noChangeArrowheads="1"/>
          </p:cNvSpPr>
          <p:nvPr/>
        </p:nvSpPr>
        <p:spPr bwMode="auto">
          <a:xfrm>
            <a:off x="4191000" y="5043488"/>
            <a:ext cx="26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aseline="0">
                <a:solidFill>
                  <a:schemeClr val="bg2"/>
                </a:solidFill>
              </a:rPr>
              <a:t>-</a:t>
            </a:r>
          </a:p>
        </p:txBody>
      </p:sp>
      <p:grpSp>
        <p:nvGrpSpPr>
          <p:cNvPr id="14357" name="Group 78"/>
          <p:cNvGrpSpPr>
            <a:grpSpLocks/>
          </p:cNvGrpSpPr>
          <p:nvPr/>
        </p:nvGrpSpPr>
        <p:grpSpPr bwMode="auto">
          <a:xfrm>
            <a:off x="7086600" y="2192338"/>
            <a:ext cx="1282700" cy="1603375"/>
            <a:chOff x="4464" y="1381"/>
            <a:chExt cx="808" cy="1010"/>
          </a:xfrm>
        </p:grpSpPr>
        <p:sp>
          <p:nvSpPr>
            <p:cNvPr id="14372" name="Text Box 30"/>
            <p:cNvSpPr txBox="1">
              <a:spLocks noChangeArrowheads="1"/>
            </p:cNvSpPr>
            <p:nvPr/>
          </p:nvSpPr>
          <p:spPr bwMode="auto">
            <a:xfrm>
              <a:off x="4464" y="1381"/>
              <a:ext cx="808" cy="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fr-FR" sz="1400" b="1">
                <a:solidFill>
                  <a:schemeClr val="folHlink"/>
                </a:solidFill>
                <a:sym typeface="Symbol" pitchFamily="18" charset="2"/>
              </a:endParaRPr>
            </a:p>
          </p:txBody>
        </p:sp>
        <p:sp>
          <p:nvSpPr>
            <p:cNvPr id="14374" name="Text Box 31"/>
            <p:cNvSpPr txBox="1">
              <a:spLocks noChangeArrowheads="1"/>
            </p:cNvSpPr>
            <p:nvPr/>
          </p:nvSpPr>
          <p:spPr bwMode="auto">
            <a:xfrm>
              <a:off x="4956" y="2160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aseline="0">
                  <a:solidFill>
                    <a:schemeClr val="folHlink"/>
                  </a:solidFill>
                </a:rPr>
                <a:t>-</a:t>
              </a:r>
            </a:p>
          </p:txBody>
        </p:sp>
      </p:grpSp>
      <p:sp>
        <p:nvSpPr>
          <p:cNvPr id="14358" name="AutoShape 59"/>
          <p:cNvSpPr>
            <a:spLocks noChangeArrowheads="1"/>
          </p:cNvSpPr>
          <p:nvPr/>
        </p:nvSpPr>
        <p:spPr bwMode="auto">
          <a:xfrm>
            <a:off x="3810000" y="4819342"/>
            <a:ext cx="5181600" cy="1657658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fr-FR" dirty="0" smtClean="0"/>
              <a:t> </a:t>
            </a:r>
            <a:r>
              <a:rPr lang="fr-FR" dirty="0" err="1" smtClean="0"/>
              <a:t>G</a:t>
            </a:r>
            <a:r>
              <a:rPr lang="fr-FR" baseline="-25000" dirty="0" err="1" smtClean="0"/>
              <a:t>eff</a:t>
            </a:r>
            <a:r>
              <a:rPr lang="fr-FR" baseline="-25000" dirty="0" smtClean="0"/>
              <a:t> </a:t>
            </a:r>
            <a:r>
              <a:rPr lang="fr-FR" dirty="0" smtClean="0"/>
              <a:t>: large </a:t>
            </a:r>
            <a:r>
              <a:rPr lang="fr-FR" dirty="0" err="1" smtClean="0"/>
              <a:t>error</a:t>
            </a:r>
            <a:r>
              <a:rPr lang="fr-FR" dirty="0" smtClean="0"/>
              <a:t> bars </a:t>
            </a:r>
            <a:r>
              <a:rPr lang="fr-FR" dirty="0" err="1" smtClean="0"/>
              <a:t>above</a:t>
            </a:r>
            <a:r>
              <a:rPr lang="fr-FR" dirty="0" smtClean="0"/>
              <a:t> 13 (</a:t>
            </a:r>
            <a:r>
              <a:rPr lang="fr-FR" dirty="0" err="1" smtClean="0"/>
              <a:t>GeV</a:t>
            </a:r>
            <a:r>
              <a:rPr lang="fr-FR" dirty="0" smtClean="0"/>
              <a:t>/c)</a:t>
            </a:r>
            <a:r>
              <a:rPr lang="fr-FR" baseline="30000" dirty="0" smtClean="0"/>
              <a:t>2</a:t>
            </a:r>
            <a:r>
              <a:rPr lang="fr-FR" dirty="0" smtClean="0"/>
              <a:t> </a:t>
            </a:r>
          </a:p>
          <a:p>
            <a:pPr eaLnBrk="1" hangingPunct="1"/>
            <a:r>
              <a:rPr lang="fr-FR" dirty="0" smtClean="0"/>
              <a:t> |G</a:t>
            </a:r>
            <a:r>
              <a:rPr lang="fr-FR" baseline="-25000" dirty="0" smtClean="0"/>
              <a:t>E</a:t>
            </a:r>
            <a:r>
              <a:rPr lang="fr-FR" dirty="0" smtClean="0"/>
              <a:t>/G</a:t>
            </a:r>
            <a:r>
              <a:rPr lang="fr-FR" baseline="-25000" dirty="0" smtClean="0"/>
              <a:t>M</a:t>
            </a:r>
            <a:r>
              <a:rPr lang="fr-FR" dirty="0" smtClean="0"/>
              <a:t>|</a:t>
            </a:r>
            <a:r>
              <a:rPr lang="fr-FR" baseline="-25000" dirty="0" smtClean="0"/>
              <a:t> </a:t>
            </a:r>
            <a:r>
              <a:rPr lang="fr-FR" dirty="0" smtClean="0"/>
              <a:t> : </a:t>
            </a:r>
          </a:p>
          <a:p>
            <a:pPr marL="742950" lvl="1" indent="-285750" eaLnBrk="1" hangingPunct="1">
              <a:buFont typeface="Courier New"/>
              <a:buChar char="o"/>
            </a:pPr>
            <a:r>
              <a:rPr lang="fr-FR" dirty="0" smtClean="0"/>
              <a:t> </a:t>
            </a:r>
            <a:r>
              <a:rPr lang="fr-FR" dirty="0" err="1" smtClean="0"/>
              <a:t>Inconsistent</a:t>
            </a:r>
            <a:r>
              <a:rPr lang="fr-FR" dirty="0" smtClean="0"/>
              <a:t> data </a:t>
            </a:r>
            <a:r>
              <a:rPr lang="fr-FR" dirty="0" err="1" smtClean="0"/>
              <a:t>above</a:t>
            </a: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endParaRPr lang="fr-FR" dirty="0" smtClean="0"/>
          </a:p>
          <a:p>
            <a:pPr marL="742950" lvl="1" indent="-285750" eaLnBrk="1" hangingPunct="1">
              <a:buFont typeface="Courier New"/>
              <a:buChar char="o"/>
            </a:pPr>
            <a:r>
              <a:rPr lang="fr-FR" dirty="0" smtClean="0"/>
              <a:t> 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precise</a:t>
            </a:r>
            <a:r>
              <a:rPr lang="fr-FR" dirty="0" smtClean="0"/>
              <a:t> data </a:t>
            </a:r>
            <a:r>
              <a:rPr lang="fr-FR" dirty="0" err="1" smtClean="0"/>
              <a:t>above</a:t>
            </a:r>
            <a:r>
              <a:rPr lang="fr-FR" dirty="0" smtClean="0"/>
              <a:t> 5 (GeV/c)</a:t>
            </a:r>
            <a:r>
              <a:rPr lang="fr-FR" baseline="30000" dirty="0" smtClean="0"/>
              <a:t>2</a:t>
            </a:r>
          </a:p>
        </p:txBody>
      </p:sp>
      <p:grpSp>
        <p:nvGrpSpPr>
          <p:cNvPr id="14360" name="Group 64"/>
          <p:cNvGrpSpPr>
            <a:grpSpLocks/>
          </p:cNvGrpSpPr>
          <p:nvPr/>
        </p:nvGrpSpPr>
        <p:grpSpPr bwMode="auto">
          <a:xfrm>
            <a:off x="100860" y="266700"/>
            <a:ext cx="2979738" cy="636588"/>
            <a:chOff x="0" y="168"/>
            <a:chExt cx="1877" cy="401"/>
          </a:xfrm>
        </p:grpSpPr>
        <p:sp>
          <p:nvSpPr>
            <p:cNvPr id="14370" name="Text Box 51"/>
            <p:cNvSpPr txBox="1">
              <a:spLocks noChangeArrowheads="1"/>
            </p:cNvSpPr>
            <p:nvPr/>
          </p:nvSpPr>
          <p:spPr bwMode="auto">
            <a:xfrm>
              <a:off x="0" y="336"/>
              <a:ext cx="187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baseline="0" dirty="0"/>
                <a:t>  Cross-sections: pp </a:t>
              </a:r>
              <a:r>
                <a:rPr lang="fr-FR" baseline="0" dirty="0" smtClean="0">
                  <a:sym typeface="Symbol" pitchFamily="18" charset="2"/>
                </a:rPr>
                <a:t>→ </a:t>
              </a:r>
              <a:r>
                <a:rPr lang="fr-FR" baseline="0" dirty="0">
                  <a:sym typeface="Symbol" pitchFamily="18" charset="2"/>
                </a:rPr>
                <a:t>e</a:t>
              </a:r>
              <a:r>
                <a:rPr lang="fr-FR" dirty="0">
                  <a:sym typeface="Symbol" pitchFamily="18" charset="2"/>
                </a:rPr>
                <a:t>+</a:t>
              </a:r>
              <a:r>
                <a:rPr lang="fr-FR" baseline="0" dirty="0">
                  <a:sym typeface="Symbol" pitchFamily="18" charset="2"/>
                </a:rPr>
                <a:t>e</a:t>
              </a:r>
              <a:r>
                <a:rPr lang="fr-FR" dirty="0">
                  <a:sym typeface="Symbol" pitchFamily="18" charset="2"/>
                </a:rPr>
                <a:t>-</a:t>
              </a:r>
              <a:endParaRPr lang="fr-FR" dirty="0"/>
            </a:p>
          </p:txBody>
        </p:sp>
        <p:sp>
          <p:nvSpPr>
            <p:cNvPr id="14371" name="Text Box 63"/>
            <p:cNvSpPr txBox="1">
              <a:spLocks noChangeArrowheads="1"/>
            </p:cNvSpPr>
            <p:nvPr/>
          </p:nvSpPr>
          <p:spPr bwMode="auto">
            <a:xfrm>
              <a:off x="1103" y="168"/>
              <a:ext cx="20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2000" baseline="0" dirty="0"/>
                <a:t>_</a:t>
              </a:r>
            </a:p>
          </p:txBody>
        </p:sp>
      </p:grpSp>
      <p:sp>
        <p:nvSpPr>
          <p:cNvPr id="14361" name="Rectangle 67"/>
          <p:cNvSpPr>
            <a:spLocks noChangeArrowheads="1"/>
          </p:cNvSpPr>
          <p:nvPr/>
        </p:nvSpPr>
        <p:spPr bwMode="auto">
          <a:xfrm>
            <a:off x="0" y="533400"/>
            <a:ext cx="3733800" cy="591993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62" name="Rectangle 68"/>
          <p:cNvSpPr>
            <a:spLocks noChangeArrowheads="1"/>
          </p:cNvSpPr>
          <p:nvPr/>
        </p:nvSpPr>
        <p:spPr bwMode="auto">
          <a:xfrm>
            <a:off x="3733800" y="533400"/>
            <a:ext cx="5410200" cy="42672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363" name="Text Box 70"/>
          <p:cNvSpPr txBox="1">
            <a:spLocks noChangeArrowheads="1"/>
          </p:cNvSpPr>
          <p:nvPr/>
        </p:nvSpPr>
        <p:spPr bwMode="auto">
          <a:xfrm>
            <a:off x="5851525" y="3641725"/>
            <a:ext cx="1101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baseline="0">
                <a:solidFill>
                  <a:srgbClr val="FF0000"/>
                </a:solidFill>
              </a:rPr>
              <a:t>LEAR </a:t>
            </a:r>
            <a:r>
              <a:rPr lang="fr-FR" sz="1600" b="1" baseline="0">
                <a:solidFill>
                  <a:srgbClr val="FF0000"/>
                </a:solidFill>
              </a:rPr>
              <a:t>(pp)</a:t>
            </a:r>
          </a:p>
        </p:txBody>
      </p:sp>
      <p:sp>
        <p:nvSpPr>
          <p:cNvPr id="14364" name="Text Box 71"/>
          <p:cNvSpPr txBox="1">
            <a:spLocks noChangeArrowheads="1"/>
          </p:cNvSpPr>
          <p:nvPr/>
        </p:nvSpPr>
        <p:spPr bwMode="auto">
          <a:xfrm>
            <a:off x="7315200" y="3581400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baseline="0">
                <a:solidFill>
                  <a:schemeClr val="folHlink"/>
                </a:solidFill>
              </a:rPr>
              <a:t>E835 </a:t>
            </a:r>
          </a:p>
        </p:txBody>
      </p:sp>
      <p:sp>
        <p:nvSpPr>
          <p:cNvPr id="14365" name="Text Box 72"/>
          <p:cNvSpPr txBox="1">
            <a:spLocks noChangeArrowheads="1"/>
          </p:cNvSpPr>
          <p:nvPr/>
        </p:nvSpPr>
        <p:spPr bwMode="auto">
          <a:xfrm>
            <a:off x="6781800" y="2895600"/>
            <a:ext cx="1868488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baseline="0">
                <a:solidFill>
                  <a:srgbClr val="000000"/>
                </a:solidFill>
              </a:rPr>
              <a:t>BABAR: (</a:t>
            </a:r>
            <a:r>
              <a:rPr lang="fr-FR" sz="1400" b="1" baseline="0">
                <a:solidFill>
                  <a:srgbClr val="000000"/>
                </a:solidFill>
                <a:sym typeface="Symbol" pitchFamily="18" charset="2"/>
              </a:rPr>
              <a:t>e</a:t>
            </a:r>
            <a:r>
              <a:rPr lang="fr-FR" sz="1400" b="1">
                <a:solidFill>
                  <a:srgbClr val="000000"/>
                </a:solidFill>
                <a:sym typeface="Symbol" pitchFamily="18" charset="2"/>
              </a:rPr>
              <a:t>+</a:t>
            </a:r>
            <a:r>
              <a:rPr lang="fr-FR" sz="1400" b="1" baseline="0">
                <a:solidFill>
                  <a:srgbClr val="000000"/>
                </a:solidFill>
                <a:sym typeface="Symbol" pitchFamily="18" charset="2"/>
              </a:rPr>
              <a:t>e</a:t>
            </a:r>
            <a:r>
              <a:rPr lang="fr-FR" sz="1400" b="1">
                <a:solidFill>
                  <a:srgbClr val="000000"/>
                </a:solidFill>
                <a:sym typeface="Symbol" pitchFamily="18" charset="2"/>
              </a:rPr>
              <a:t>-</a:t>
            </a:r>
            <a:r>
              <a:rPr lang="fr-FR" sz="1400" b="1" baseline="0">
                <a:solidFill>
                  <a:srgbClr val="000000"/>
                </a:solidFill>
              </a:rPr>
              <a:t> </a:t>
            </a:r>
            <a:r>
              <a:rPr lang="fr-FR" sz="1400" b="1" baseline="0">
                <a:solidFill>
                  <a:srgbClr val="000000"/>
                </a:solidFill>
                <a:sym typeface="Symbol" pitchFamily="18" charset="2"/>
              </a:rPr>
              <a:t>pp)</a:t>
            </a:r>
          </a:p>
          <a:p>
            <a:pPr eaLnBrk="1" hangingPunct="1"/>
            <a:endParaRPr lang="fr-FR"/>
          </a:p>
        </p:txBody>
      </p:sp>
      <p:sp>
        <p:nvSpPr>
          <p:cNvPr id="14366" name="Rectangle 77"/>
          <p:cNvSpPr>
            <a:spLocks noChangeArrowheads="1"/>
          </p:cNvSpPr>
          <p:nvPr/>
        </p:nvSpPr>
        <p:spPr bwMode="auto">
          <a:xfrm>
            <a:off x="7010400" y="2133600"/>
            <a:ext cx="152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4367" name="Text Box 74"/>
          <p:cNvSpPr txBox="1">
            <a:spLocks noChangeArrowheads="1"/>
          </p:cNvSpPr>
          <p:nvPr/>
        </p:nvSpPr>
        <p:spPr bwMode="auto">
          <a:xfrm>
            <a:off x="7772400" y="3568700"/>
            <a:ext cx="517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baseline="0" dirty="0">
                <a:solidFill>
                  <a:schemeClr val="folHlink"/>
                </a:solidFill>
              </a:rPr>
              <a:t>(pp)</a:t>
            </a:r>
          </a:p>
        </p:txBody>
      </p:sp>
      <p:sp>
        <p:nvSpPr>
          <p:cNvPr id="14368" name="Text Box 75"/>
          <p:cNvSpPr txBox="1">
            <a:spLocks noChangeArrowheads="1"/>
          </p:cNvSpPr>
          <p:nvPr/>
        </p:nvSpPr>
        <p:spPr bwMode="auto">
          <a:xfrm>
            <a:off x="6477000" y="3489325"/>
            <a:ext cx="26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000" baseline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4369" name="Text Box 73"/>
          <p:cNvSpPr txBox="1">
            <a:spLocks noChangeArrowheads="1"/>
          </p:cNvSpPr>
          <p:nvPr/>
        </p:nvSpPr>
        <p:spPr bwMode="auto">
          <a:xfrm>
            <a:off x="5867400" y="2362200"/>
            <a:ext cx="1782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baseline="0" dirty="0">
                <a:solidFill>
                  <a:schemeClr val="accent1"/>
                </a:solidFill>
                <a:sym typeface="Symbol" pitchFamily="18" charset="2"/>
              </a:rPr>
              <a:t>FENICE+DM2 (</a:t>
            </a:r>
            <a:r>
              <a:rPr lang="fr-FR" sz="1400" b="1" baseline="0" dirty="0" err="1">
                <a:solidFill>
                  <a:schemeClr val="accent1"/>
                </a:solidFill>
                <a:sym typeface="Symbol" pitchFamily="18" charset="2"/>
              </a:rPr>
              <a:t>e</a:t>
            </a:r>
            <a:r>
              <a:rPr lang="fr-FR" sz="1400" b="1" dirty="0" err="1">
                <a:solidFill>
                  <a:schemeClr val="accent1"/>
                </a:solidFill>
                <a:sym typeface="Symbol" pitchFamily="18" charset="2"/>
              </a:rPr>
              <a:t>+</a:t>
            </a:r>
            <a:r>
              <a:rPr lang="fr-FR" sz="1400" b="1" baseline="0" dirty="0" err="1">
                <a:solidFill>
                  <a:schemeClr val="accent1"/>
                </a:solidFill>
                <a:sym typeface="Symbol" pitchFamily="18" charset="2"/>
              </a:rPr>
              <a:t>e</a:t>
            </a:r>
            <a:r>
              <a:rPr lang="fr-FR" sz="1400" b="1" dirty="0">
                <a:solidFill>
                  <a:schemeClr val="accent1"/>
                </a:solidFill>
                <a:sym typeface="Symbol" pitchFamily="18" charset="2"/>
              </a:rPr>
              <a:t>-</a:t>
            </a:r>
            <a:r>
              <a:rPr lang="fr-FR" sz="1400" b="1" baseline="0" dirty="0">
                <a:solidFill>
                  <a:schemeClr val="accent1"/>
                </a:solidFill>
                <a:sym typeface="Symbol" pitchFamily="18" charset="2"/>
              </a:rPr>
              <a:t>)</a:t>
            </a:r>
            <a:endParaRPr lang="fr-FR" sz="1400" b="1" baseline="0" dirty="0">
              <a:solidFill>
                <a:schemeClr val="accent1"/>
              </a:solidFill>
            </a:endParaRPr>
          </a:p>
          <a:p>
            <a:pPr eaLnBrk="1" hangingPunct="1"/>
            <a:endParaRPr lang="fr-FR" baseline="0" dirty="0">
              <a:solidFill>
                <a:schemeClr val="accent1"/>
              </a:solidFill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8128074" y="2751235"/>
            <a:ext cx="26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baseline="0" dirty="0"/>
              <a:t>-</a:t>
            </a:r>
          </a:p>
        </p:txBody>
      </p:sp>
      <p:graphicFrame>
        <p:nvGraphicFramePr>
          <p:cNvPr id="48" name="Objet 47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4" name="Équation" r:id="rId14" imgW="914400" imgH="215640" progId="Equation.3">
                  <p:embed/>
                </p:oleObj>
              </mc:Choice>
              <mc:Fallback>
                <p:oleObj name="Équation" r:id="rId14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t 48"/>
          <p:cNvGraphicFramePr>
            <a:graphicFrameLocks noChangeAspect="1"/>
          </p:cNvGraphicFramePr>
          <p:nvPr/>
        </p:nvGraphicFramePr>
        <p:xfrm>
          <a:off x="611560" y="2594379"/>
          <a:ext cx="2225284" cy="690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5" name="Equation" r:id="rId16" imgW="1473120" imgH="457200" progId="Equation.3">
                  <p:embed/>
                </p:oleObj>
              </mc:Choice>
              <mc:Fallback>
                <p:oleObj name="Equation" r:id="rId16" imgW="14731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594379"/>
                        <a:ext cx="2225284" cy="6906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41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/>
              <a:t>Goal of PANDA Measurements</a:t>
            </a:r>
            <a:endParaRPr lang="fr-FR" kern="1200" dirty="0"/>
          </a:p>
        </p:txBody>
      </p:sp>
      <p:sp>
        <p:nvSpPr>
          <p:cNvPr id="107527" name="Text Box 5"/>
          <p:cNvSpPr txBox="1">
            <a:spLocks noChangeArrowheads="1"/>
          </p:cNvSpPr>
          <p:nvPr/>
        </p:nvSpPr>
        <p:spPr bwMode="auto">
          <a:xfrm>
            <a:off x="1890079" y="3849853"/>
            <a:ext cx="5501321" cy="17543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err="1"/>
              <a:t>Two</a:t>
            </a:r>
            <a:r>
              <a:rPr lang="fr-FR" dirty="0"/>
              <a:t> major challenges:</a:t>
            </a:r>
          </a:p>
          <a:p>
            <a:endParaRPr lang="fr-FR" dirty="0">
              <a:sym typeface="Symbol" pitchFamily="18" charset="2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sym typeface="Symbol" pitchFamily="18" charset="2"/>
              </a:rPr>
              <a:t> </a:t>
            </a:r>
            <a:r>
              <a:rPr lang="fr-FR" dirty="0" err="1">
                <a:sym typeface="Symbol" pitchFamily="18" charset="2"/>
              </a:rPr>
              <a:t>Decrease</a:t>
            </a:r>
            <a:r>
              <a:rPr lang="fr-FR" dirty="0">
                <a:sym typeface="Symbol" pitchFamily="18" charset="2"/>
              </a:rPr>
              <a:t> of </a:t>
            </a:r>
            <a:r>
              <a:rPr lang="fr-FR" dirty="0" err="1">
                <a:sym typeface="Symbol" pitchFamily="18" charset="2"/>
              </a:rPr>
              <a:t>sensitivity</a:t>
            </a:r>
            <a:r>
              <a:rPr lang="fr-FR" dirty="0">
                <a:sym typeface="Symbol" pitchFamily="18" charset="2"/>
              </a:rPr>
              <a:t> to G</a:t>
            </a:r>
            <a:r>
              <a:rPr lang="fr-FR" baseline="-25000" dirty="0">
                <a:sym typeface="Symbol" pitchFamily="18" charset="2"/>
              </a:rPr>
              <a:t>E</a:t>
            </a:r>
            <a:r>
              <a:rPr lang="fr-FR" dirty="0">
                <a:sym typeface="Symbol" pitchFamily="18" charset="2"/>
              </a:rPr>
              <a:t> </a:t>
            </a:r>
            <a:r>
              <a:rPr lang="fr-FR" dirty="0" err="1" smtClean="0">
                <a:sym typeface="Symbol" pitchFamily="18" charset="2"/>
              </a:rPr>
              <a:t>with</a:t>
            </a:r>
            <a:r>
              <a:rPr lang="fr-FR" dirty="0" smtClean="0">
                <a:sym typeface="Symbol" pitchFamily="18" charset="2"/>
              </a:rPr>
              <a:t> </a:t>
            </a:r>
            <a:r>
              <a:rPr lang="fr-FR" dirty="0" err="1">
                <a:sym typeface="Symbol" pitchFamily="18" charset="2"/>
              </a:rPr>
              <a:t>increasing</a:t>
            </a:r>
            <a:r>
              <a:rPr lang="fr-FR" dirty="0">
                <a:sym typeface="Symbol" pitchFamily="18" charset="2"/>
              </a:rPr>
              <a:t> q</a:t>
            </a:r>
            <a:r>
              <a:rPr lang="fr-FR" baseline="30000" dirty="0">
                <a:sym typeface="Symbol" pitchFamily="18" charset="2"/>
              </a:rPr>
              <a:t>2</a:t>
            </a:r>
          </a:p>
          <a:p>
            <a:pPr marL="285750" indent="-285750">
              <a:buFont typeface="Arial"/>
              <a:buChar char="•"/>
            </a:pPr>
            <a:endParaRPr lang="fr-FR" dirty="0">
              <a:sym typeface="Symbol" pitchFamily="18" charset="2"/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Huge</a:t>
            </a:r>
            <a:r>
              <a:rPr lang="fr-FR" dirty="0" smtClean="0"/>
              <a:t> </a:t>
            </a:r>
            <a:r>
              <a:rPr lang="fr-FR" dirty="0"/>
              <a:t>hadronic background </a:t>
            </a:r>
            <a:endParaRPr lang="fr-FR" dirty="0">
              <a:sym typeface="Symbol" pitchFamily="18" charset="2"/>
            </a:endParaRPr>
          </a:p>
          <a:p>
            <a:r>
              <a:rPr lang="fr-FR" dirty="0">
                <a:sym typeface="Symbol" pitchFamily="18" charset="2"/>
              </a:rPr>
              <a:t>     (</a:t>
            </a:r>
            <a:r>
              <a:rPr lang="fr-FR" dirty="0"/>
              <a:t>pp </a:t>
            </a:r>
            <a:r>
              <a:rPr lang="fr-FR" dirty="0">
                <a:sym typeface="Symbol" pitchFamily="18" charset="2"/>
              </a:rPr>
              <a:t></a:t>
            </a:r>
            <a:r>
              <a:rPr lang="fr-FR" baseline="30000" dirty="0">
                <a:sym typeface="Symbol" pitchFamily="18" charset="2"/>
              </a:rPr>
              <a:t>+</a:t>
            </a:r>
            <a:r>
              <a:rPr lang="fr-FR" dirty="0">
                <a:sym typeface="Symbol" pitchFamily="18" charset="2"/>
              </a:rPr>
              <a:t></a:t>
            </a:r>
            <a:r>
              <a:rPr lang="fr-FR" baseline="30000" dirty="0">
                <a:sym typeface="Symbol" pitchFamily="18" charset="2"/>
              </a:rPr>
              <a:t>-</a:t>
            </a:r>
            <a:r>
              <a:rPr lang="fr-FR" dirty="0">
                <a:sym typeface="Symbol" pitchFamily="18" charset="2"/>
              </a:rPr>
              <a:t>) /  (</a:t>
            </a:r>
            <a:r>
              <a:rPr lang="fr-FR" dirty="0"/>
              <a:t>pp </a:t>
            </a:r>
            <a:r>
              <a:rPr lang="fr-FR" dirty="0">
                <a:sym typeface="Symbol" pitchFamily="18" charset="2"/>
              </a:rPr>
              <a:t>e</a:t>
            </a:r>
            <a:r>
              <a:rPr lang="fr-FR" baseline="30000" dirty="0">
                <a:sym typeface="Symbol" pitchFamily="18" charset="2"/>
              </a:rPr>
              <a:t>+</a:t>
            </a:r>
            <a:r>
              <a:rPr lang="fr-FR" dirty="0">
                <a:sym typeface="Symbol" pitchFamily="18" charset="2"/>
              </a:rPr>
              <a:t>e</a:t>
            </a:r>
            <a:r>
              <a:rPr lang="fr-FR" baseline="30000" dirty="0">
                <a:sym typeface="Symbol" pitchFamily="18" charset="2"/>
              </a:rPr>
              <a:t>-</a:t>
            </a:r>
            <a:r>
              <a:rPr lang="fr-FR" dirty="0">
                <a:sym typeface="Symbol" pitchFamily="18" charset="2"/>
              </a:rPr>
              <a:t>)  </a:t>
            </a:r>
            <a:r>
              <a:rPr lang="fr-FR" dirty="0" smtClean="0">
                <a:sym typeface="Symbol" pitchFamily="18" charset="2"/>
              </a:rPr>
              <a:t>~ 10</a:t>
            </a:r>
            <a:r>
              <a:rPr lang="fr-FR" baseline="30000" dirty="0" smtClean="0">
                <a:sym typeface="Symbol" pitchFamily="18" charset="2"/>
              </a:rPr>
              <a:t>6</a:t>
            </a:r>
            <a:endParaRPr lang="fr-FR" baseline="30000" dirty="0">
              <a:sym typeface="Symbol" pitchFamily="18" charset="2"/>
            </a:endParaRPr>
          </a:p>
        </p:txBody>
      </p:sp>
      <p:sp>
        <p:nvSpPr>
          <p:cNvPr id="107528" name="Text Box 10"/>
          <p:cNvSpPr txBox="1">
            <a:spLocks noChangeArrowheads="1"/>
          </p:cNvSpPr>
          <p:nvPr/>
        </p:nvSpPr>
        <p:spPr bwMode="auto">
          <a:xfrm>
            <a:off x="919163" y="3665368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07529" name="Text Box 11"/>
          <p:cNvSpPr txBox="1">
            <a:spLocks noChangeArrowheads="1"/>
          </p:cNvSpPr>
          <p:nvPr/>
        </p:nvSpPr>
        <p:spPr bwMode="auto">
          <a:xfrm>
            <a:off x="2448757" y="5069900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/>
              <a:t>-</a:t>
            </a:r>
          </a:p>
        </p:txBody>
      </p:sp>
      <p:grpSp>
        <p:nvGrpSpPr>
          <p:cNvPr id="107530" name="Group 20"/>
          <p:cNvGrpSpPr>
            <a:grpSpLocks/>
          </p:cNvGrpSpPr>
          <p:nvPr/>
        </p:nvGrpSpPr>
        <p:grpSpPr bwMode="auto">
          <a:xfrm>
            <a:off x="1069169" y="1606773"/>
            <a:ext cx="6705600" cy="2057400"/>
            <a:chOff x="720" y="432"/>
            <a:chExt cx="4224" cy="1296"/>
          </a:xfrm>
          <a:noFill/>
        </p:grpSpPr>
        <p:sp>
          <p:nvSpPr>
            <p:cNvPr id="107532" name="AutoShape 7"/>
            <p:cNvSpPr>
              <a:spLocks noChangeArrowheads="1"/>
            </p:cNvSpPr>
            <p:nvPr/>
          </p:nvSpPr>
          <p:spPr bwMode="auto">
            <a:xfrm>
              <a:off x="720" y="432"/>
              <a:ext cx="4224" cy="1296"/>
            </a:xfrm>
            <a:prstGeom prst="verticalScroll">
              <a:avLst>
                <a:gd name="adj" fmla="val 12500"/>
              </a:avLst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Extract Time-Like |G</a:t>
              </a:r>
              <a:r>
                <a:rPr lang="en-US" baseline="-25000" dirty="0">
                  <a:solidFill>
                    <a:srgbClr val="000000"/>
                  </a:solidFill>
                </a:rPr>
                <a:t>E</a:t>
              </a:r>
              <a:r>
                <a:rPr lang="en-US" dirty="0">
                  <a:solidFill>
                    <a:srgbClr val="000000"/>
                  </a:solidFill>
                </a:rPr>
                <a:t>| and |G</a:t>
              </a:r>
              <a:r>
                <a:rPr lang="en-US" baseline="-25000" dirty="0">
                  <a:solidFill>
                    <a:srgbClr val="000000"/>
                  </a:solidFill>
                </a:rPr>
                <a:t>M</a:t>
              </a:r>
              <a:r>
                <a:rPr lang="en-US" dirty="0">
                  <a:solidFill>
                    <a:srgbClr val="000000"/>
                  </a:solidFill>
                </a:rPr>
                <a:t>| for proton  up to 14 (</a:t>
              </a:r>
              <a:r>
                <a:rPr lang="en-US" dirty="0" err="1">
                  <a:solidFill>
                    <a:srgbClr val="000000"/>
                  </a:solidFill>
                </a:rPr>
                <a:t>GeV</a:t>
              </a:r>
              <a:r>
                <a:rPr lang="en-US" dirty="0">
                  <a:solidFill>
                    <a:srgbClr val="000000"/>
                  </a:solidFill>
                </a:rPr>
                <a:t>/c)</a:t>
              </a:r>
              <a:r>
                <a:rPr lang="en-US" baseline="30000" dirty="0">
                  <a:solidFill>
                    <a:srgbClr val="000000"/>
                  </a:solidFill>
                </a:rPr>
                <a:t>2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from lepton angular distributions in </a:t>
              </a:r>
              <a:r>
                <a:rPr lang="fr-FR" dirty="0">
                  <a:solidFill>
                    <a:srgbClr val="000000"/>
                  </a:solidFill>
                </a:rPr>
                <a:t>pp </a:t>
              </a:r>
              <a:r>
                <a:rPr lang="fr-FR" dirty="0">
                  <a:solidFill>
                    <a:srgbClr val="000000"/>
                  </a:solidFill>
                  <a:sym typeface="Symbol" pitchFamily="18" charset="2"/>
                </a:rPr>
                <a:t></a:t>
              </a:r>
              <a:r>
                <a:rPr lang="fr-FR" dirty="0" err="1">
                  <a:solidFill>
                    <a:srgbClr val="000000"/>
                  </a:solidFill>
                  <a:sym typeface="Symbol" pitchFamily="18" charset="2"/>
                </a:rPr>
                <a:t>e</a:t>
              </a:r>
              <a:r>
                <a:rPr lang="fr-FR" baseline="30000" dirty="0" err="1">
                  <a:solidFill>
                    <a:srgbClr val="000000"/>
                  </a:solidFill>
                  <a:sym typeface="Symbol" pitchFamily="18" charset="2"/>
                </a:rPr>
                <a:t>+</a:t>
              </a:r>
              <a:r>
                <a:rPr lang="fr-FR" dirty="0" err="1">
                  <a:solidFill>
                    <a:srgbClr val="000000"/>
                  </a:solidFill>
                  <a:sym typeface="Symbol" pitchFamily="18" charset="2"/>
                </a:rPr>
                <a:t>e</a:t>
              </a:r>
              <a:r>
                <a:rPr lang="fr-FR" baseline="30000" dirty="0">
                  <a:solidFill>
                    <a:srgbClr val="000000"/>
                  </a:solidFill>
                  <a:sym typeface="Symbol" pitchFamily="18" charset="2"/>
                </a:rPr>
                <a:t>- </a:t>
              </a:r>
              <a:r>
                <a:rPr lang="fr-FR" dirty="0">
                  <a:solidFill>
                    <a:srgbClr val="000000"/>
                  </a:solidFill>
                  <a:sym typeface="Symbol" pitchFamily="18" charset="2"/>
                </a:rPr>
                <a:t> </a:t>
              </a:r>
              <a:r>
                <a:rPr lang="fr-FR" dirty="0" err="1">
                  <a:solidFill>
                    <a:srgbClr val="000000"/>
                  </a:solidFill>
                  <a:sym typeface="Symbol" pitchFamily="18" charset="2"/>
                </a:rPr>
                <a:t>reaction</a:t>
              </a:r>
              <a:endParaRPr lang="fr-FR" dirty="0">
                <a:solidFill>
                  <a:srgbClr val="000000"/>
                </a:solidFill>
                <a:sym typeface="Symbol" pitchFamily="18" charset="2"/>
              </a:endParaRPr>
            </a:p>
            <a:p>
              <a:r>
                <a:rPr lang="fr-FR" dirty="0">
                  <a:solidFill>
                    <a:srgbClr val="000000"/>
                  </a:solidFill>
                  <a:sym typeface="Symbol" pitchFamily="18" charset="2"/>
                </a:rPr>
                <a:t>a</a:t>
              </a:r>
              <a:r>
                <a:rPr lang="fr-FR" dirty="0" smtClean="0">
                  <a:solidFill>
                    <a:srgbClr val="000000"/>
                  </a:solidFill>
                  <a:sym typeface="Symbol" pitchFamily="18" charset="2"/>
                </a:rPr>
                <a:t>nd </a:t>
              </a:r>
              <a:r>
                <a:rPr lang="fr-FR" dirty="0" err="1">
                  <a:solidFill>
                    <a:srgbClr val="000000"/>
                  </a:solidFill>
                  <a:sym typeface="Symbol" pitchFamily="18" charset="2"/>
                </a:rPr>
                <a:t>measure</a:t>
              </a:r>
              <a:r>
                <a:rPr lang="fr-FR" dirty="0">
                  <a:solidFill>
                    <a:srgbClr val="000000"/>
                  </a:solidFill>
                  <a:sym typeface="Symbol" pitchFamily="18" charset="2"/>
                </a:rPr>
                <a:t> </a:t>
              </a:r>
              <a:r>
                <a:rPr lang="fr-FR" dirty="0" err="1">
                  <a:solidFill>
                    <a:srgbClr val="000000"/>
                  </a:solidFill>
                  <a:sym typeface="Symbol" pitchFamily="18" charset="2"/>
                </a:rPr>
                <a:t>G</a:t>
              </a:r>
              <a:r>
                <a:rPr lang="fr-FR" baseline="-25000" dirty="0" err="1">
                  <a:solidFill>
                    <a:srgbClr val="000000"/>
                  </a:solidFill>
                  <a:sym typeface="Symbol" pitchFamily="18" charset="2"/>
                </a:rPr>
                <a:t>eff</a:t>
              </a:r>
              <a:r>
                <a:rPr lang="fr-FR" dirty="0">
                  <a:solidFill>
                    <a:srgbClr val="000000"/>
                  </a:solidFill>
                  <a:sym typeface="Symbol" pitchFamily="18" charset="2"/>
                </a:rPr>
                <a:t> up to 30 (</a:t>
              </a:r>
              <a:r>
                <a:rPr lang="fr-FR" dirty="0" err="1">
                  <a:solidFill>
                    <a:srgbClr val="000000"/>
                  </a:solidFill>
                  <a:sym typeface="Symbol" pitchFamily="18" charset="2"/>
                </a:rPr>
                <a:t>GeV</a:t>
              </a:r>
              <a:r>
                <a:rPr lang="fr-FR" dirty="0">
                  <a:solidFill>
                    <a:srgbClr val="000000"/>
                  </a:solidFill>
                  <a:sym typeface="Symbol" pitchFamily="18" charset="2"/>
                </a:rPr>
                <a:t>/c)</a:t>
              </a:r>
              <a:r>
                <a:rPr lang="fr-FR" baseline="30000" dirty="0">
                  <a:solidFill>
                    <a:srgbClr val="000000"/>
                  </a:solidFill>
                  <a:sym typeface="Symbol" pitchFamily="18" charset="2"/>
                </a:rPr>
                <a:t>2</a:t>
              </a:r>
            </a:p>
          </p:txBody>
        </p:sp>
        <p:sp>
          <p:nvSpPr>
            <p:cNvPr id="107533" name="Text Box 17"/>
            <p:cNvSpPr txBox="1">
              <a:spLocks noChangeArrowheads="1"/>
            </p:cNvSpPr>
            <p:nvPr/>
          </p:nvSpPr>
          <p:spPr bwMode="auto">
            <a:xfrm>
              <a:off x="3303" y="991"/>
              <a:ext cx="181" cy="2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000000"/>
                  </a:solidFill>
                </a:rPr>
                <a:t>-</a:t>
              </a: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932985" y="5066116"/>
            <a:ext cx="26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/>
              <a:t>-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28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9" name="Text Box 3"/>
          <p:cNvSpPr txBox="1">
            <a:spLocks noChangeArrowheads="1"/>
          </p:cNvSpPr>
          <p:nvPr/>
        </p:nvSpPr>
        <p:spPr bwMode="auto">
          <a:xfrm>
            <a:off x="3814763" y="2544763"/>
            <a:ext cx="4016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1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344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 dirty="0" err="1"/>
              <a:t>Sudol</a:t>
            </a:r>
            <a:r>
              <a:rPr lang="fr-FR" i="1" dirty="0"/>
              <a:t> et al. EPJA 44 (2010) 373</a:t>
            </a:r>
          </a:p>
        </p:txBody>
      </p:sp>
      <p:sp>
        <p:nvSpPr>
          <p:cNvPr id="108552" name="AutoShape 12"/>
          <p:cNvSpPr>
            <a:spLocks noChangeArrowheads="1"/>
          </p:cNvSpPr>
          <p:nvPr/>
        </p:nvSpPr>
        <p:spPr bwMode="auto">
          <a:xfrm>
            <a:off x="1455738" y="3100388"/>
            <a:ext cx="120650" cy="350837"/>
          </a:xfrm>
          <a:prstGeom prst="upArrow">
            <a:avLst>
              <a:gd name="adj1" fmla="val 50000"/>
              <a:gd name="adj2" fmla="val 7269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3" name="AutoShape 13"/>
          <p:cNvSpPr>
            <a:spLocks noChangeArrowheads="1"/>
          </p:cNvSpPr>
          <p:nvPr/>
        </p:nvSpPr>
        <p:spPr bwMode="auto">
          <a:xfrm>
            <a:off x="2535238" y="3101975"/>
            <a:ext cx="120650" cy="349250"/>
          </a:xfrm>
          <a:prstGeom prst="upArrow">
            <a:avLst>
              <a:gd name="adj1" fmla="val 50000"/>
              <a:gd name="adj2" fmla="val 72368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4" name="AutoShape 14"/>
          <p:cNvSpPr>
            <a:spLocks noChangeArrowheads="1"/>
          </p:cNvSpPr>
          <p:nvPr/>
        </p:nvSpPr>
        <p:spPr bwMode="auto">
          <a:xfrm>
            <a:off x="3024188" y="3101975"/>
            <a:ext cx="120650" cy="349250"/>
          </a:xfrm>
          <a:prstGeom prst="upArrow">
            <a:avLst>
              <a:gd name="adj1" fmla="val 50000"/>
              <a:gd name="adj2" fmla="val 72368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8555" name="AutoShape 15"/>
          <p:cNvSpPr>
            <a:spLocks noChangeArrowheads="1"/>
          </p:cNvSpPr>
          <p:nvPr/>
        </p:nvSpPr>
        <p:spPr bwMode="auto">
          <a:xfrm>
            <a:off x="3546475" y="3101975"/>
            <a:ext cx="120650" cy="349250"/>
          </a:xfrm>
          <a:prstGeom prst="upArrow">
            <a:avLst>
              <a:gd name="adj1" fmla="val 50000"/>
              <a:gd name="adj2" fmla="val 72368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12464" y="2133600"/>
            <a:ext cx="3657600" cy="2971800"/>
            <a:chOff x="48" y="1152"/>
            <a:chExt cx="2208" cy="1872"/>
          </a:xfrm>
          <a:solidFill>
            <a:schemeClr val="bg1"/>
          </a:solidFill>
        </p:grpSpPr>
        <p:sp>
          <p:nvSpPr>
            <p:cNvPr id="214032" name="Rectangle 16"/>
            <p:cNvSpPr>
              <a:spLocks noChangeArrowheads="1"/>
            </p:cNvSpPr>
            <p:nvPr/>
          </p:nvSpPr>
          <p:spPr bwMode="auto">
            <a:xfrm>
              <a:off x="48" y="1152"/>
              <a:ext cx="2208" cy="187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48" y="1200"/>
              <a:ext cx="2175" cy="1710"/>
              <a:chOff x="192" y="1200"/>
              <a:chExt cx="2175" cy="1710"/>
            </a:xfrm>
            <a:grpFill/>
          </p:grpSpPr>
          <p:pic>
            <p:nvPicPr>
              <p:cNvPr id="214034" name="Picture 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306" y="1200"/>
                <a:ext cx="2061" cy="1603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</p:pic>
          <p:sp>
            <p:nvSpPr>
              <p:cNvPr id="214035" name="Text Box 19"/>
              <p:cNvSpPr txBox="1">
                <a:spLocks noChangeArrowheads="1"/>
              </p:cNvSpPr>
              <p:nvPr/>
            </p:nvSpPr>
            <p:spPr bwMode="auto">
              <a:xfrm>
                <a:off x="576" y="2781"/>
                <a:ext cx="1679" cy="129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wrap="none" lIns="81639" tIns="51922" rIns="81639" bIns="40820"/>
              <a:lstStyle>
                <a:lvl1pPr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674688" indent="-260350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036638" indent="-207963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450975" indent="-206375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866900" indent="-207963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3241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7813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2385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6957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hangingPunct="0">
                  <a:lnSpc>
                    <a:spcPct val="93000"/>
                  </a:lnSpc>
                  <a:buSzPct val="100000"/>
                  <a:defRPr/>
                </a:pPr>
                <a:r>
                  <a:rPr lang="en-US" sz="1300" b="1">
                    <a:solidFill>
                      <a:srgbClr val="00000C"/>
                    </a:solidFill>
                  </a:rPr>
                  <a:t>&lt; 1%              </a:t>
                </a:r>
                <a:r>
                  <a:rPr lang="en-US" sz="1300" b="1">
                    <a:solidFill>
                      <a:srgbClr val="00000C"/>
                    </a:solidFill>
                    <a:cs typeface="Arial" charset="0"/>
                  </a:rPr>
                  <a:t>~10%     ~23%    ~50%</a:t>
                </a:r>
              </a:p>
            </p:txBody>
          </p:sp>
          <p:sp>
            <p:nvSpPr>
              <p:cNvPr id="214036" name="Text Box 20"/>
              <p:cNvSpPr txBox="1">
                <a:spLocks noChangeArrowheads="1"/>
              </p:cNvSpPr>
              <p:nvPr/>
            </p:nvSpPr>
            <p:spPr bwMode="auto">
              <a:xfrm>
                <a:off x="192" y="1209"/>
                <a:ext cx="373" cy="280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wrap="none" lIns="81639" tIns="40820" rIns="81639" bIns="40820"/>
              <a:lstStyle>
                <a:lvl1pPr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674688" indent="-260350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036638" indent="-207963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450975" indent="-206375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866900" indent="-207963" defTabSz="414338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3241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7813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2385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695700" indent="-207963" defTabSz="414338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r>
                  <a:rPr lang="en-US" sz="2700">
                    <a:solidFill>
                      <a:srgbClr val="000000"/>
                    </a:solidFill>
                    <a:latin typeface="Times New Roman" pitchFamily="18" charset="0"/>
                  </a:rPr>
                  <a:t>G</a:t>
                </a:r>
                <a:r>
                  <a:rPr lang="en-US" sz="2700" baseline="-33000">
                    <a:solidFill>
                      <a:srgbClr val="000000"/>
                    </a:solidFill>
                    <a:latin typeface="Times New Roman" pitchFamily="18" charset="0"/>
                  </a:rPr>
                  <a:t>eff</a:t>
                </a:r>
              </a:p>
            </p:txBody>
          </p:sp>
        </p:grpSp>
      </p:grpSp>
      <p:sp>
        <p:nvSpPr>
          <p:cNvPr id="108557" name="Text Box 21"/>
          <p:cNvSpPr txBox="1">
            <a:spLocks noChangeArrowheads="1"/>
          </p:cNvSpPr>
          <p:nvPr/>
        </p:nvSpPr>
        <p:spPr bwMode="auto">
          <a:xfrm>
            <a:off x="2628900" y="2971800"/>
            <a:ext cx="10604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000C"/>
                </a:solidFill>
              </a:rPr>
              <a:t> PANDA</a:t>
            </a:r>
          </a:p>
        </p:txBody>
      </p:sp>
      <p:sp>
        <p:nvSpPr>
          <p:cNvPr id="108558" name="Rectangle 22"/>
          <p:cNvSpPr>
            <a:spLocks noChangeArrowheads="1"/>
          </p:cNvSpPr>
          <p:nvPr/>
        </p:nvSpPr>
        <p:spPr bwMode="auto">
          <a:xfrm flipV="1">
            <a:off x="2583180" y="3090863"/>
            <a:ext cx="45719" cy="93662"/>
          </a:xfrm>
          <a:prstGeom prst="rect">
            <a:avLst/>
          </a:prstGeom>
          <a:solidFill>
            <a:srgbClr val="00000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fr-FR" sz="1000"/>
          </a:p>
        </p:txBody>
      </p:sp>
      <p:sp>
        <p:nvSpPr>
          <p:cNvPr id="108559" name="Text Box 28"/>
          <p:cNvSpPr txBox="1">
            <a:spLocks noChangeArrowheads="1"/>
          </p:cNvSpPr>
          <p:nvPr/>
        </p:nvSpPr>
        <p:spPr bwMode="auto">
          <a:xfrm>
            <a:off x="1143000" y="5424488"/>
            <a:ext cx="1035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pQCD ?</a:t>
            </a:r>
          </a:p>
        </p:txBody>
      </p:sp>
      <p:sp>
        <p:nvSpPr>
          <p:cNvPr id="108560" name="Line 36"/>
          <p:cNvSpPr>
            <a:spLocks noChangeShapeType="1"/>
          </p:cNvSpPr>
          <p:nvPr/>
        </p:nvSpPr>
        <p:spPr bwMode="auto">
          <a:xfrm flipV="1">
            <a:off x="1943100" y="4114800"/>
            <a:ext cx="1219200" cy="1219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8561" name="Text Box 37"/>
          <p:cNvSpPr txBox="1">
            <a:spLocks noChangeArrowheads="1"/>
          </p:cNvSpPr>
          <p:nvPr/>
        </p:nvSpPr>
        <p:spPr bwMode="auto">
          <a:xfrm>
            <a:off x="2841625" y="5783263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sp>
        <p:nvSpPr>
          <p:cNvPr id="108569" name="Text Box 45"/>
          <p:cNvSpPr txBox="1">
            <a:spLocks noChangeArrowheads="1"/>
          </p:cNvSpPr>
          <p:nvPr/>
        </p:nvSpPr>
        <p:spPr bwMode="auto">
          <a:xfrm>
            <a:off x="4139505" y="1510507"/>
            <a:ext cx="4824413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lIns="90000" tIns="108360" rIns="90000" bIns="45000"/>
          <a:lstStyle/>
          <a:p>
            <a:pPr defTabSz="457200" hangingPunct="0">
              <a:lnSpc>
                <a:spcPct val="72000"/>
              </a:lnSpc>
              <a:spcAft>
                <a:spcPts val="60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FF00"/>
                </a:solidFill>
                <a:latin typeface="Century Schoolbook L"/>
              </a:rPr>
              <a:t>-VDM: F. </a:t>
            </a:r>
            <a:r>
              <a:rPr lang="en-US" sz="1600" b="1" dirty="0" err="1">
                <a:solidFill>
                  <a:srgbClr val="00FF00"/>
                </a:solidFill>
                <a:latin typeface="Century Schoolbook L"/>
              </a:rPr>
              <a:t>Iachello</a:t>
            </a:r>
            <a:r>
              <a:rPr lang="en-US" sz="1600" b="1" dirty="0">
                <a:solidFill>
                  <a:srgbClr val="00FF00"/>
                </a:solidFill>
                <a:latin typeface="Century Schoolbook L"/>
              </a:rPr>
              <a:t> et al., PLB43, 171 (1973)</a:t>
            </a:r>
          </a:p>
          <a:p>
            <a:pPr defTabSz="457200" hangingPunct="0">
              <a:lnSpc>
                <a:spcPct val="72000"/>
              </a:lnSpc>
              <a:spcAft>
                <a:spcPts val="60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FF"/>
                </a:solidFill>
                <a:latin typeface="Century Schoolbook L"/>
              </a:rPr>
              <a:t>…extended VDM, PRC66, 045501 (2002)</a:t>
            </a:r>
          </a:p>
          <a:p>
            <a:pPr defTabSz="457200" hangingPunct="0">
              <a:lnSpc>
                <a:spcPct val="72000"/>
              </a:lnSpc>
              <a:spcAft>
                <a:spcPts val="60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err="1">
                <a:solidFill>
                  <a:srgbClr val="000000"/>
                </a:solidFill>
                <a:latin typeface="Century Schoolbook L"/>
              </a:rPr>
              <a:t>Egle</a:t>
            </a:r>
            <a:r>
              <a:rPr lang="en-US" sz="1600" b="1" dirty="0">
                <a:solidFill>
                  <a:srgbClr val="000000"/>
                </a:solidFill>
                <a:latin typeface="Century Schoolbook L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entury Schoolbook L"/>
              </a:rPr>
              <a:t>Tomasi-Gustafsson</a:t>
            </a:r>
            <a:r>
              <a:rPr lang="en-US" sz="1600" b="1" dirty="0">
                <a:solidFill>
                  <a:srgbClr val="000000"/>
                </a:solidFill>
                <a:latin typeface="Century Schoolbook L"/>
              </a:rPr>
              <a:t> et al., EPJA24 (2005) 419</a:t>
            </a:r>
          </a:p>
          <a:p>
            <a:pPr defTabSz="457200" hangingPunct="0">
              <a:lnSpc>
                <a:spcPct val="72000"/>
              </a:lnSpc>
              <a:spcAft>
                <a:spcPts val="600"/>
              </a:spcAft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b="1" dirty="0">
              <a:solidFill>
                <a:srgbClr val="000000"/>
              </a:solidFill>
              <a:latin typeface="Century Schoolbook L"/>
            </a:endParaRPr>
          </a:p>
        </p:txBody>
      </p:sp>
      <p:pic>
        <p:nvPicPr>
          <p:cNvPr id="108573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4680" y="2277270"/>
            <a:ext cx="317976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74" name="AutoShape 49"/>
          <p:cNvSpPr>
            <a:spLocks noChangeArrowheads="1"/>
          </p:cNvSpPr>
          <p:nvPr/>
        </p:nvSpPr>
        <p:spPr bwMode="auto">
          <a:xfrm>
            <a:off x="2466280" y="5315745"/>
            <a:ext cx="6324600" cy="9906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i="1" dirty="0">
                <a:solidFill>
                  <a:srgbClr val="000000"/>
                </a:solidFill>
              </a:rPr>
              <a:t>PANDA </a:t>
            </a:r>
            <a:r>
              <a:rPr lang="fr-FR" i="1" dirty="0" err="1">
                <a:solidFill>
                  <a:srgbClr val="000000"/>
                </a:solidFill>
              </a:rPr>
              <a:t>will</a:t>
            </a:r>
            <a:r>
              <a:rPr lang="fr-FR" i="1" dirty="0">
                <a:solidFill>
                  <a:srgbClr val="000000"/>
                </a:solidFill>
              </a:rPr>
              <a:t> </a:t>
            </a:r>
            <a:r>
              <a:rPr lang="fr-FR" i="1" dirty="0" err="1">
                <a:solidFill>
                  <a:srgbClr val="000000"/>
                </a:solidFill>
              </a:rPr>
              <a:t>bring</a:t>
            </a:r>
            <a:r>
              <a:rPr lang="fr-FR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fr-FR" dirty="0" err="1">
                <a:solidFill>
                  <a:srgbClr val="000000"/>
                </a:solidFill>
              </a:rPr>
              <a:t>Precise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determination</a:t>
            </a:r>
            <a:r>
              <a:rPr lang="fr-FR" dirty="0">
                <a:solidFill>
                  <a:srgbClr val="000000"/>
                </a:solidFill>
              </a:rPr>
              <a:t> of |G</a:t>
            </a:r>
            <a:r>
              <a:rPr lang="fr-FR" baseline="-25000" dirty="0">
                <a:solidFill>
                  <a:srgbClr val="000000"/>
                </a:solidFill>
              </a:rPr>
              <a:t>E</a:t>
            </a:r>
            <a:r>
              <a:rPr lang="fr-FR" sz="1400" dirty="0">
                <a:solidFill>
                  <a:srgbClr val="000000"/>
                </a:solidFill>
              </a:rPr>
              <a:t>|</a:t>
            </a:r>
            <a:r>
              <a:rPr lang="fr-FR" sz="1400" baseline="-25000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and | G</a:t>
            </a:r>
            <a:r>
              <a:rPr lang="fr-FR" baseline="-25000" dirty="0">
                <a:solidFill>
                  <a:srgbClr val="000000"/>
                </a:solidFill>
              </a:rPr>
              <a:t>M </a:t>
            </a:r>
            <a:r>
              <a:rPr lang="fr-FR" dirty="0">
                <a:solidFill>
                  <a:srgbClr val="000000"/>
                </a:solidFill>
              </a:rPr>
              <a:t>| up to 14 (</a:t>
            </a:r>
            <a:r>
              <a:rPr lang="fr-FR" dirty="0" err="1">
                <a:solidFill>
                  <a:srgbClr val="000000"/>
                </a:solidFill>
              </a:rPr>
              <a:t>GeV</a:t>
            </a:r>
            <a:r>
              <a:rPr lang="fr-FR" dirty="0">
                <a:solidFill>
                  <a:srgbClr val="000000"/>
                </a:solidFill>
              </a:rPr>
              <a:t>/c)</a:t>
            </a:r>
            <a:r>
              <a:rPr lang="fr-FR" baseline="30000" dirty="0">
                <a:solidFill>
                  <a:srgbClr val="000000"/>
                </a:solidFill>
              </a:rPr>
              <a:t>2</a:t>
            </a:r>
          </a:p>
          <a:p>
            <a:pPr algn="ctr"/>
            <a:r>
              <a:rPr lang="fr-FR" dirty="0" err="1">
                <a:solidFill>
                  <a:srgbClr val="000000"/>
                </a:solidFill>
              </a:rPr>
              <a:t>G</a:t>
            </a:r>
            <a:r>
              <a:rPr lang="fr-FR" baseline="-25000" dirty="0" err="1">
                <a:solidFill>
                  <a:srgbClr val="000000"/>
                </a:solidFill>
              </a:rPr>
              <a:t>eff</a:t>
            </a:r>
            <a:r>
              <a:rPr lang="fr-FR" dirty="0">
                <a:solidFill>
                  <a:srgbClr val="000000"/>
                </a:solidFill>
              </a:rPr>
              <a:t> up to 30 (</a:t>
            </a:r>
            <a:r>
              <a:rPr lang="fr-FR" dirty="0" err="1">
                <a:solidFill>
                  <a:srgbClr val="000000"/>
                </a:solidFill>
              </a:rPr>
              <a:t>GeV</a:t>
            </a:r>
            <a:r>
              <a:rPr lang="fr-FR" dirty="0">
                <a:solidFill>
                  <a:srgbClr val="000000"/>
                </a:solidFill>
              </a:rPr>
              <a:t>/c)</a:t>
            </a:r>
            <a:r>
              <a:rPr lang="fr-FR" baseline="30000" dirty="0">
                <a:solidFill>
                  <a:srgbClr val="000000"/>
                </a:solidFill>
              </a:rPr>
              <a:t>2</a:t>
            </a:r>
            <a:r>
              <a:rPr lang="fr-FR" dirty="0">
                <a:solidFill>
                  <a:srgbClr val="000000"/>
                </a:solidFill>
              </a:rPr>
              <a:t> : transition </a:t>
            </a:r>
            <a:r>
              <a:rPr lang="fr-FR" dirty="0" err="1">
                <a:solidFill>
                  <a:srgbClr val="000000"/>
                </a:solidFill>
              </a:rPr>
              <a:t>towards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perturbative</a:t>
            </a:r>
            <a:r>
              <a:rPr lang="fr-FR" dirty="0">
                <a:solidFill>
                  <a:srgbClr val="000000"/>
                </a:solidFill>
              </a:rPr>
              <a:t> QCD </a:t>
            </a:r>
          </a:p>
        </p:txBody>
      </p:sp>
      <p:sp>
        <p:nvSpPr>
          <p:cNvPr id="108571" name="AutoShape 50"/>
          <p:cNvSpPr>
            <a:spLocks noChangeArrowheads="1"/>
          </p:cNvSpPr>
          <p:nvPr/>
        </p:nvSpPr>
        <p:spPr bwMode="auto">
          <a:xfrm>
            <a:off x="7495480" y="3182145"/>
            <a:ext cx="1371600" cy="457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 defTabSz="4572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PANDA</a:t>
            </a:r>
          </a:p>
        </p:txBody>
      </p:sp>
      <p:sp>
        <p:nvSpPr>
          <p:cNvPr id="214067" name="Rectangle 51"/>
          <p:cNvSpPr>
            <a:spLocks noChangeArrowheads="1"/>
          </p:cNvSpPr>
          <p:nvPr/>
        </p:nvSpPr>
        <p:spPr bwMode="auto">
          <a:xfrm>
            <a:off x="1143000" y="2286000"/>
            <a:ext cx="238125" cy="2133600"/>
          </a:xfrm>
          <a:prstGeom prst="rect">
            <a:avLst/>
          </a:prstGeom>
          <a:gradFill rotWithShape="1">
            <a:gsLst>
              <a:gs pos="0">
                <a:schemeClr val="accent1">
                  <a:alpha val="56000"/>
                </a:schemeClr>
              </a:gs>
              <a:gs pos="100000">
                <a:schemeClr val="accent1">
                  <a:gamma/>
                  <a:shade val="46275"/>
                  <a:invGamma/>
                  <a:alpha val="56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14068" name="Text Box 52"/>
          <p:cNvSpPr txBox="1">
            <a:spLocks noChangeArrowheads="1"/>
          </p:cNvSpPr>
          <p:nvPr/>
        </p:nvSpPr>
        <p:spPr bwMode="auto">
          <a:xfrm>
            <a:off x="342900" y="3886200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BES</a:t>
            </a:r>
            <a:endParaRPr lang="fr-FR" dirty="0"/>
          </a:p>
        </p:txBody>
      </p:sp>
      <p:sp>
        <p:nvSpPr>
          <p:cNvPr id="214069" name="Rectangle 53"/>
          <p:cNvSpPr>
            <a:spLocks noChangeArrowheads="1"/>
          </p:cNvSpPr>
          <p:nvPr/>
        </p:nvSpPr>
        <p:spPr bwMode="auto">
          <a:xfrm>
            <a:off x="5390423" y="2579688"/>
            <a:ext cx="533400" cy="2305050"/>
          </a:xfrm>
          <a:prstGeom prst="rect">
            <a:avLst/>
          </a:prstGeom>
          <a:gradFill rotWithShape="1">
            <a:gsLst>
              <a:gs pos="0">
                <a:schemeClr val="accent1">
                  <a:alpha val="56000"/>
                </a:schemeClr>
              </a:gs>
              <a:gs pos="100000">
                <a:schemeClr val="accent1">
                  <a:gamma/>
                  <a:shade val="46275"/>
                  <a:invGamma/>
                  <a:alpha val="56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14070" name="Text Box 54"/>
          <p:cNvSpPr txBox="1">
            <a:spLocks noChangeArrowheads="1"/>
          </p:cNvSpPr>
          <p:nvPr/>
        </p:nvSpPr>
        <p:spPr bwMode="auto">
          <a:xfrm>
            <a:off x="6248400" y="4267200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BES</a:t>
            </a:r>
            <a:endParaRPr lang="fr-FR" dirty="0"/>
          </a:p>
        </p:txBody>
      </p:sp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390" y="-17463"/>
            <a:ext cx="8789610" cy="1143001"/>
          </a:xfrm>
          <a:noFill/>
        </p:spPr>
        <p:txBody>
          <a:bodyPr lIns="0" tIns="28084" rIns="0" bIns="0"/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kern="1200" dirty="0"/>
              <a:t>Time-Like Form Factor Measurement </a:t>
            </a:r>
            <a:br>
              <a:rPr lang="en-US" kern="1200" dirty="0"/>
            </a:br>
            <a:r>
              <a:rPr lang="en-US" kern="1200" dirty="0"/>
              <a:t>with PANDA : Estimates of Precision</a:t>
            </a: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" name="Text Box 43"/>
          <p:cNvSpPr txBox="1">
            <a:spLocks noChangeArrowheads="1"/>
          </p:cNvSpPr>
          <p:nvPr/>
        </p:nvSpPr>
        <p:spPr bwMode="auto">
          <a:xfrm>
            <a:off x="322263" y="1143000"/>
            <a:ext cx="1430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Monotype Corsiva" pitchFamily="66" charset="0"/>
              </a:rPr>
              <a:t>L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/>
              <a:t>=</a:t>
            </a:r>
            <a:r>
              <a:rPr lang="fr-FR" sz="2000" dirty="0"/>
              <a:t>2 fb</a:t>
            </a:r>
            <a:r>
              <a:rPr lang="fr-FR" sz="20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2639326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6928"/>
            <a:ext cx="8458200" cy="1143000"/>
          </a:xfrm>
        </p:spPr>
        <p:txBody>
          <a:bodyPr/>
          <a:lstStyle/>
          <a:p>
            <a:r>
              <a:rPr lang="en-US" dirty="0" smtClean="0"/>
              <a:t>Charmonium-like Spectroscopy </a:t>
            </a:r>
            <a:br>
              <a:rPr lang="en-US" dirty="0" smtClean="0"/>
            </a:br>
            <a:r>
              <a:rPr lang="en-US" dirty="0" smtClean="0"/>
              <a:t>with Antiproton Annihilation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62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40" y="1785758"/>
            <a:ext cx="5261080" cy="470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93848"/>
            <a:ext cx="7772400" cy="693736"/>
          </a:xfrm>
        </p:spPr>
        <p:txBody>
          <a:bodyPr/>
          <a:lstStyle/>
          <a:p>
            <a:r>
              <a:rPr lang="en-US" dirty="0" smtClean="0"/>
              <a:t>Charmonium Spectroscopy</a:t>
            </a:r>
            <a:endParaRPr lang="en-US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67728" y="1738544"/>
            <a:ext cx="4217082" cy="4555094"/>
          </a:xfrm>
        </p:spPr>
        <p:txBody>
          <a:bodyPr wrap="square">
            <a:spAutoFit/>
          </a:bodyPr>
          <a:lstStyle/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 err="1" smtClean="0"/>
              <a:t>new</a:t>
            </a:r>
            <a:r>
              <a:rPr lang="de-DE" sz="1800" dirty="0" smtClean="0"/>
              <a:t> „XYZ“ </a:t>
            </a:r>
            <a:r>
              <a:rPr lang="de-DE" sz="1800" dirty="0" err="1" smtClean="0"/>
              <a:t>states</a:t>
            </a:r>
            <a:r>
              <a:rPr lang="de-DE" sz="1800" dirty="0" smtClean="0"/>
              <a:t> (Belle, </a:t>
            </a:r>
            <a:r>
              <a:rPr lang="de-DE" sz="1800" dirty="0" err="1" smtClean="0"/>
              <a:t>BaBar</a:t>
            </a:r>
            <a:r>
              <a:rPr lang="de-DE" sz="1800" dirty="0" smtClean="0"/>
              <a:t>, CLEO, CDF, D0, </a:t>
            </a:r>
            <a:r>
              <a:rPr lang="de-DE" sz="1800" dirty="0" err="1" smtClean="0"/>
              <a:t>LHCb</a:t>
            </a:r>
            <a:r>
              <a:rPr lang="de-DE" sz="1800" dirty="0" smtClean="0"/>
              <a:t> …)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masses are </a:t>
            </a:r>
            <a:r>
              <a:rPr lang="en-US" sz="1600" dirty="0" smtClean="0"/>
              <a:t>poorly </a:t>
            </a:r>
            <a:r>
              <a:rPr lang="en-US" sz="1600" dirty="0"/>
              <a:t>known;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 smtClean="0"/>
              <a:t>often </a:t>
            </a:r>
            <a:r>
              <a:rPr lang="en-US" sz="1600" dirty="0"/>
              <a:t>widths are just upper limits;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few final states have been studied;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statistics are poor;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quantum number assignment is possible for few states;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/>
              <a:t>some resonances need confirmation… </a:t>
            </a:r>
            <a:endParaRPr lang="de-DE" sz="1600" dirty="0" smtClean="0"/>
          </a:p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 err="1" smtClean="0">
                <a:solidFill>
                  <a:srgbClr val="FF0000"/>
                </a:solidFill>
              </a:rPr>
              <a:t>new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degrees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freedom</a:t>
            </a:r>
            <a:r>
              <a:rPr lang="de-DE" sz="1800" dirty="0" smtClean="0"/>
              <a:t>: </a:t>
            </a:r>
            <a:r>
              <a:rPr lang="de-DE" sz="1800" dirty="0" err="1" smtClean="0"/>
              <a:t>molecules</a:t>
            </a:r>
            <a:r>
              <a:rPr lang="de-DE" sz="1800" dirty="0" smtClean="0"/>
              <a:t>, tetraquarks, gluonic </a:t>
            </a:r>
            <a:r>
              <a:rPr lang="de-DE" sz="1800" dirty="0" err="1" smtClean="0"/>
              <a:t>excitations</a:t>
            </a:r>
            <a:r>
              <a:rPr lang="de-DE" sz="1800" dirty="0" smtClean="0"/>
              <a:t>?</a:t>
            </a:r>
          </a:p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/>
              <a:t>open </a:t>
            </a:r>
            <a:r>
              <a:rPr lang="de-DE" sz="1800" dirty="0" err="1"/>
              <a:t>questions</a:t>
            </a:r>
            <a:r>
              <a:rPr lang="de-DE" sz="1800" dirty="0"/>
              <a:t> </a:t>
            </a:r>
            <a:r>
              <a:rPr lang="de-DE" sz="1800" dirty="0" err="1"/>
              <a:t>below</a:t>
            </a:r>
            <a:r>
              <a:rPr lang="de-DE" sz="1800" dirty="0"/>
              <a:t> DD </a:t>
            </a:r>
            <a:r>
              <a:rPr lang="de-DE" sz="1800" dirty="0" err="1"/>
              <a:t>threshold</a:t>
            </a:r>
            <a:r>
              <a:rPr lang="de-DE" sz="1800" dirty="0"/>
              <a:t> </a:t>
            </a:r>
            <a:r>
              <a:rPr lang="de-DE" sz="1800" dirty="0" err="1"/>
              <a:t>widths</a:t>
            </a:r>
            <a:r>
              <a:rPr lang="de-DE" sz="1800" dirty="0"/>
              <a:t>, </a:t>
            </a:r>
            <a:r>
              <a:rPr lang="de-DE" sz="1800" dirty="0" err="1" smtClean="0"/>
              <a:t>branching</a:t>
            </a:r>
            <a:endParaRPr lang="de-DE" sz="1800" dirty="0" smtClean="0"/>
          </a:p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 err="1" smtClean="0"/>
              <a:t>conventional</a:t>
            </a:r>
            <a:r>
              <a:rPr lang="de-DE" sz="1800" dirty="0" smtClean="0"/>
              <a:t> </a:t>
            </a:r>
            <a:r>
              <a:rPr lang="de-DE" sz="1800" dirty="0" err="1" smtClean="0"/>
              <a:t>states</a:t>
            </a:r>
            <a:r>
              <a:rPr lang="de-DE" sz="1800" dirty="0" smtClean="0"/>
              <a:t> </a:t>
            </a:r>
            <a:r>
              <a:rPr lang="de-DE" sz="1800" dirty="0" err="1" smtClean="0"/>
              <a:t>above</a:t>
            </a:r>
            <a:r>
              <a:rPr lang="de-DE" sz="1800" dirty="0" smtClean="0"/>
              <a:t> DD</a:t>
            </a:r>
          </a:p>
          <a:p>
            <a:pPr marL="252000" indent="-252000">
              <a:spcBef>
                <a:spcPts val="0"/>
              </a:spcBef>
              <a:spcAft>
                <a:spcPts val="0"/>
              </a:spcAft>
              <a:buSzPct val="120000"/>
              <a:buFont typeface="Arial" pitchFamily="34" charset="0"/>
              <a:buChar char="•"/>
            </a:pPr>
            <a:r>
              <a:rPr lang="de-DE" sz="1800" dirty="0" smtClean="0"/>
              <a:t>high </a:t>
            </a:r>
            <a:r>
              <a:rPr lang="de-DE" sz="1800" i="1" dirty="0" smtClean="0"/>
              <a:t>L</a:t>
            </a:r>
            <a:r>
              <a:rPr lang="de-DE" sz="1800" dirty="0" smtClean="0"/>
              <a:t> </a:t>
            </a:r>
            <a:r>
              <a:rPr lang="de-DE" sz="1800" dirty="0" err="1" smtClean="0"/>
              <a:t>states</a:t>
            </a:r>
            <a:r>
              <a:rPr lang="de-DE" sz="1800" dirty="0" smtClean="0"/>
              <a:t>: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 err="1" smtClean="0"/>
              <a:t>access</a:t>
            </a:r>
            <a:r>
              <a:rPr lang="de-DE" sz="1800" dirty="0" smtClean="0"/>
              <a:t> in pp but not in </a:t>
            </a:r>
            <a:r>
              <a:rPr lang="de-DE" sz="1800" dirty="0" err="1" smtClean="0"/>
              <a:t>e</a:t>
            </a:r>
            <a:r>
              <a:rPr lang="de-DE" sz="1800" baseline="30000" dirty="0" err="1" smtClean="0"/>
              <a:t>+</a:t>
            </a:r>
            <a:r>
              <a:rPr lang="de-DE" sz="1800" dirty="0" err="1" smtClean="0"/>
              <a:t>e</a:t>
            </a:r>
            <a:r>
              <a:rPr lang="de-DE" sz="1800" baseline="30000" dirty="0" smtClean="0"/>
              <a:t>-</a:t>
            </a:r>
            <a:endParaRPr lang="de-DE" sz="18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3397917" y="5115148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9" name="Textfeld 8"/>
          <p:cNvSpPr txBox="1"/>
          <p:nvPr/>
        </p:nvSpPr>
        <p:spPr>
          <a:xfrm>
            <a:off x="1513844" y="5676656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2963225" y="4565543"/>
            <a:ext cx="11760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058299" y="1234616"/>
            <a:ext cx="644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observations:  We must go beyond simple quark models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69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Charmonium-like Discoveries</a:t>
            </a:r>
            <a:endParaRPr lang="en-US"/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3" cstate="print"/>
          <a:srcRect l="77158"/>
          <a:stretch>
            <a:fillRect/>
          </a:stretch>
        </p:blipFill>
        <p:spPr bwMode="auto">
          <a:xfrm>
            <a:off x="8096143" y="1504745"/>
            <a:ext cx="20478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9" name="Tabel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924001"/>
              </p:ext>
            </p:extLst>
          </p:nvPr>
        </p:nvGraphicFramePr>
        <p:xfrm>
          <a:off x="549366" y="944724"/>
          <a:ext cx="8046720" cy="521326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011680"/>
                <a:gridCol w="2011680"/>
                <a:gridCol w="2011680"/>
                <a:gridCol w="2011680"/>
              </a:tblGrid>
              <a:tr h="17377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X(3872)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91,262001 (2003)</a:t>
                      </a:r>
                      <a:endParaRPr lang="en-US" sz="11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X(3940)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98,082001 (2007)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 smtClean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Y(3940)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94,182002 (2005)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X(3915)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104,092001 (2010)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77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Y(4260)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95,142001 (2005)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Y(4350)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98,212001 (2007)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Y(4008)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99,182004 (2007)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Y(4660)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99,142002 (2007)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77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Z(4430)</a:t>
                      </a:r>
                      <a:r>
                        <a:rPr lang="en-US" sz="2000" b="0" baseline="30000" smtClean="0">
                          <a:solidFill>
                            <a:srgbClr val="A50021"/>
                          </a:solidFill>
                          <a:latin typeface="VerdanaEqn" pitchFamily="34" charset="0"/>
                        </a:rPr>
                        <a:t>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100,142001 (2008)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Z</a:t>
                      </a:r>
                      <a:r>
                        <a:rPr lang="en-US" sz="2000" b="0" baseline="-25000" smtClean="0">
                          <a:solidFill>
                            <a:srgbClr val="A50021"/>
                          </a:solidFill>
                        </a:rPr>
                        <a:t>1</a:t>
                      </a:r>
                      <a:r>
                        <a:rPr lang="en-US" sz="2000" b="0" baseline="30000" smtClean="0">
                          <a:solidFill>
                            <a:srgbClr val="A50021"/>
                          </a:solidFill>
                          <a:latin typeface="VerdanaEqn" pitchFamily="34" charset="0"/>
                        </a:rPr>
                        <a:t>-</a:t>
                      </a:r>
                      <a:r>
                        <a:rPr lang="en-US" sz="2000" b="0" baseline="0" smtClean="0">
                          <a:solidFill>
                            <a:srgbClr val="A50021"/>
                          </a:solidFill>
                        </a:rPr>
                        <a:t> &amp; Z</a:t>
                      </a:r>
                      <a:r>
                        <a:rPr lang="en-US" sz="2000" b="0" baseline="-25000" smtClean="0">
                          <a:solidFill>
                            <a:srgbClr val="A50021"/>
                          </a:solidFill>
                        </a:rPr>
                        <a:t>2</a:t>
                      </a:r>
                      <a:r>
                        <a:rPr lang="en-US" sz="2000" b="0" baseline="30000" smtClean="0">
                          <a:solidFill>
                            <a:srgbClr val="A50021"/>
                          </a:solidFill>
                          <a:latin typeface="VerdanaEqn" pitchFamily="34" charset="0"/>
                        </a:rPr>
                        <a:t>-</a:t>
                      </a:r>
                      <a:endParaRPr lang="en-US" sz="2000" b="0" baseline="30000" smtClean="0">
                        <a:solidFill>
                          <a:srgbClr val="A5002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PRD 78,072004 (2008)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Y(4140)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102,242002 (2009)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000" b="0" smtClean="0">
                          <a:solidFill>
                            <a:srgbClr val="A50021"/>
                          </a:solidFill>
                        </a:rPr>
                        <a:t>X(4350)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smtClean="0">
                          <a:solidFill>
                            <a:schemeClr val="tx1"/>
                          </a:solidFill>
                        </a:rPr>
                        <a:t>PRL 104,112004 (2010)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2000" b="0">
                        <a:solidFill>
                          <a:srgbClr val="A5002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" name="Gruppieren 17"/>
          <p:cNvGrpSpPr/>
          <p:nvPr/>
        </p:nvGrpSpPr>
        <p:grpSpPr>
          <a:xfrm>
            <a:off x="727480" y="3289629"/>
            <a:ext cx="1566709" cy="1116281"/>
            <a:chOff x="990600" y="1866924"/>
            <a:chExt cx="3048000" cy="2171700"/>
          </a:xfrm>
        </p:grpSpPr>
        <p:pic>
          <p:nvPicPr>
            <p:cNvPr id="42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r="1588"/>
            <a:stretch>
              <a:fillRect/>
            </a:stretch>
          </p:blipFill>
          <p:spPr bwMode="auto">
            <a:xfrm>
              <a:off x="990600" y="1866924"/>
              <a:ext cx="3048000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Rechteck 42"/>
            <p:cNvSpPr/>
            <p:nvPr/>
          </p:nvSpPr>
          <p:spPr bwMode="auto">
            <a:xfrm>
              <a:off x="2636410" y="1980214"/>
              <a:ext cx="1296144" cy="8640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" cstate="print"/>
          <a:srcRect r="48662"/>
          <a:stretch>
            <a:fillRect/>
          </a:stretch>
        </p:blipFill>
        <p:spPr bwMode="auto">
          <a:xfrm>
            <a:off x="1012495" y="1603824"/>
            <a:ext cx="1039338" cy="102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996" y="5065462"/>
            <a:ext cx="1108610" cy="1051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323" y="3343541"/>
            <a:ext cx="1645012" cy="104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9" descr="fig2_solution12_plt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7090548" y="3131633"/>
            <a:ext cx="1049993" cy="1424297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26453" y="3309125"/>
            <a:ext cx="1446807" cy="110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99732" y="5045317"/>
            <a:ext cx="1485405" cy="10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3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49875" y="1595887"/>
            <a:ext cx="1488002" cy="9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6" descr="fig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74950" y="5019165"/>
            <a:ext cx="1218033" cy="1107200"/>
          </a:xfrm>
          <a:prstGeom prst="rect">
            <a:avLst/>
          </a:prstGeom>
          <a:noFill/>
        </p:spPr>
      </p:pic>
      <p:pic>
        <p:nvPicPr>
          <p:cNvPr id="90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36250" y="1549310"/>
            <a:ext cx="1149928" cy="10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84882" y="1536760"/>
            <a:ext cx="1515341" cy="108238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56" name="Gruppieren 55"/>
          <p:cNvGrpSpPr/>
          <p:nvPr/>
        </p:nvGrpSpPr>
        <p:grpSpPr>
          <a:xfrm>
            <a:off x="6837872" y="5072059"/>
            <a:ext cx="1473200" cy="990600"/>
            <a:chOff x="7274169" y="5196114"/>
            <a:chExt cx="1473200" cy="990600"/>
          </a:xfrm>
        </p:grpSpPr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 l="23276" t="34454" r="26724" b="7125"/>
            <a:stretch>
              <a:fillRect/>
            </a:stretch>
          </p:blipFill>
          <p:spPr bwMode="auto">
            <a:xfrm>
              <a:off x="7274169" y="5196114"/>
              <a:ext cx="14732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Rechteck 53"/>
            <p:cNvSpPr/>
            <p:nvPr/>
          </p:nvSpPr>
          <p:spPr bwMode="auto">
            <a:xfrm>
              <a:off x="7978560" y="5296124"/>
              <a:ext cx="685800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5" name="Rechteck 54"/>
            <p:cNvSpPr/>
            <p:nvPr/>
          </p:nvSpPr>
          <p:spPr bwMode="auto">
            <a:xfrm>
              <a:off x="8175840" y="5435196"/>
              <a:ext cx="434760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3349132" y="6237312"/>
            <a:ext cx="536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addition to many more open charm states</a:t>
            </a:r>
            <a:endParaRPr lang="en-US" dirty="0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187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Puzzles About Matter</a:t>
            </a:r>
          </a:p>
          <a:p>
            <a:r>
              <a:rPr lang="en-US" dirty="0" smtClean="0"/>
              <a:t>Using Antimatter to </a:t>
            </a:r>
            <a:r>
              <a:rPr lang="en-US" dirty="0"/>
              <a:t>L</a:t>
            </a:r>
            <a:r>
              <a:rPr lang="en-US" dirty="0" smtClean="0"/>
              <a:t>earn About Matter</a:t>
            </a:r>
          </a:p>
          <a:p>
            <a:r>
              <a:rPr lang="en-US" dirty="0" smtClean="0"/>
              <a:t>Physics Topics to be Studied at PANDA </a:t>
            </a:r>
            <a:endParaRPr lang="en-US" dirty="0" smtClean="0"/>
          </a:p>
          <a:p>
            <a:r>
              <a:rPr lang="en-US" dirty="0" smtClean="0"/>
              <a:t>Overview </a:t>
            </a:r>
            <a:r>
              <a:rPr lang="en-US" dirty="0" smtClean="0"/>
              <a:t>of PANDA Detector</a:t>
            </a:r>
          </a:p>
          <a:p>
            <a:r>
              <a:rPr lang="en-US" dirty="0" smtClean="0"/>
              <a:t>Summary/Conclusions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60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167743"/>
            <a:ext cx="7772400" cy="587101"/>
          </a:xfrm>
        </p:spPr>
        <p:txBody>
          <a:bodyPr/>
          <a:lstStyle/>
          <a:p>
            <a:r>
              <a:rPr lang="en-US" dirty="0" smtClean="0"/>
              <a:t>Beyond standard quark configurations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6471" y="667431"/>
            <a:ext cx="7659872" cy="430887"/>
          </a:xfr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QCD allows much more than what we have observed:</a:t>
            </a:r>
          </a:p>
        </p:txBody>
      </p:sp>
      <p:grpSp>
        <p:nvGrpSpPr>
          <p:cNvPr id="29" name="Gruppieren 28"/>
          <p:cNvGrpSpPr/>
          <p:nvPr/>
        </p:nvGrpSpPr>
        <p:grpSpPr>
          <a:xfrm>
            <a:off x="2104930" y="1053920"/>
            <a:ext cx="5046082" cy="1501135"/>
            <a:chOff x="1712640" y="1772816"/>
            <a:chExt cx="5466589" cy="1501135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 l="50933" t="20293" r="26657" b="56439"/>
            <a:stretch>
              <a:fillRect/>
            </a:stretch>
          </p:blipFill>
          <p:spPr bwMode="auto">
            <a:xfrm>
              <a:off x="1712640" y="1772816"/>
              <a:ext cx="1720811" cy="12382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24277" t="22195" r="52361" b="57073"/>
            <a:stretch>
              <a:fillRect/>
            </a:stretch>
          </p:blipFill>
          <p:spPr bwMode="auto">
            <a:xfrm>
              <a:off x="5385048" y="1840291"/>
              <a:ext cx="1794181" cy="1103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2119992" y="2996952"/>
              <a:ext cx="950109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Baryons</a:t>
              </a:r>
            </a:p>
          </p:txBody>
        </p:sp>
        <p:sp>
          <p:nvSpPr>
            <p:cNvPr id="18" name="Rectangle 12"/>
            <p:cNvSpPr>
              <a:spLocks/>
            </p:cNvSpPr>
            <p:nvPr/>
          </p:nvSpPr>
          <p:spPr bwMode="auto">
            <a:xfrm>
              <a:off x="5848321" y="2996952"/>
              <a:ext cx="908350" cy="2769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29933" bIns="0">
              <a:spAutoFit/>
            </a:bodyPr>
            <a:lstStyle/>
            <a:p>
              <a:pPr marL="29232"/>
              <a:r>
                <a:rPr lang="en-US" dirty="0" smtClean="0">
                  <a:solidFill>
                    <a:srgbClr val="000000"/>
                  </a:solidFill>
                  <a:cs typeface="Arial" charset="0"/>
                  <a:sym typeface="Arial" charset="0"/>
                </a:rPr>
                <a:t>Mesons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984" y="2709909"/>
            <a:ext cx="5088229" cy="414809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431678" y="6596390"/>
            <a:ext cx="1470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C. </a:t>
            </a:r>
            <a:r>
              <a:rPr lang="en-US" sz="1100" dirty="0" err="1" smtClean="0"/>
              <a:t>Hanhart</a:t>
            </a:r>
            <a:endParaRPr lang="en-US" sz="1100" dirty="0"/>
          </a:p>
        </p:txBody>
      </p:sp>
      <p:sp>
        <p:nvSpPr>
          <p:cNvPr id="32" name="Rectangle 16"/>
          <p:cNvSpPr>
            <a:spLocks/>
          </p:cNvSpPr>
          <p:nvPr/>
        </p:nvSpPr>
        <p:spPr bwMode="auto">
          <a:xfrm>
            <a:off x="656607" y="2434760"/>
            <a:ext cx="107275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2573" bIns="0">
            <a:spAutoFit/>
          </a:bodyPr>
          <a:lstStyle/>
          <a:p>
            <a:pPr marL="42094"/>
            <a:r>
              <a:rPr lang="en-US" sz="2200" dirty="0" smtClean="0">
                <a:solidFill>
                  <a:srgbClr val="003399"/>
                </a:solidFill>
                <a:latin typeface="+mn-lt"/>
                <a:sym typeface="Chalkboard Bold" charset="0"/>
              </a:rPr>
              <a:t>Exotics:</a:t>
            </a:r>
          </a:p>
        </p:txBody>
      </p:sp>
      <p:sp>
        <p:nvSpPr>
          <p:cNvPr id="34" name="Rectangle 27"/>
          <p:cNvSpPr>
            <a:spLocks/>
          </p:cNvSpPr>
          <p:nvPr/>
        </p:nvSpPr>
        <p:spPr bwMode="auto">
          <a:xfrm>
            <a:off x="6817393" y="3473178"/>
            <a:ext cx="1837471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57799" bIns="0">
            <a:spAutoFit/>
          </a:bodyPr>
          <a:lstStyle/>
          <a:p>
            <a:pPr marL="42094"/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may have J</a:t>
            </a:r>
            <a:r>
              <a:rPr lang="en-US" baseline="32000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PC</a:t>
            </a:r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 not </a:t>
            </a:r>
            <a:b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</a:br>
            <a:r>
              <a:rPr lang="en-US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allowed for </a:t>
            </a:r>
            <a:r>
              <a:rPr lang="en-US" dirty="0" err="1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qq</a:t>
            </a:r>
            <a:endParaRPr lang="en-US" dirty="0" smtClean="0">
              <a:solidFill>
                <a:srgbClr val="000000"/>
              </a:solidFill>
              <a:latin typeface="+mn-lt"/>
              <a:sym typeface="Chalkboard" pitchFamily="112" charset="0"/>
            </a:endParaRPr>
          </a:p>
        </p:txBody>
      </p:sp>
      <p:sp>
        <p:nvSpPr>
          <p:cNvPr id="35" name="Textfeld 20"/>
          <p:cNvSpPr txBox="1"/>
          <p:nvPr/>
        </p:nvSpPr>
        <p:spPr>
          <a:xfrm>
            <a:off x="8129079" y="3529212"/>
            <a:ext cx="1283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349572" y="2887579"/>
            <a:ext cx="323469" cy="165346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95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4607" y="724634"/>
            <a:ext cx="7368720" cy="400110"/>
          </a:xfrm>
        </p:spPr>
        <p:txBody>
          <a:bodyPr/>
          <a:lstStyle/>
          <a:p>
            <a:r>
              <a:rPr lang="en-US" dirty="0" smtClean="0"/>
              <a:t>How can PANDA contribute?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7"/>
            <a:ext cx="6259638" cy="1661993"/>
          </a:xfrm>
        </p:spPr>
        <p:txBody>
          <a:bodyPr wrap="square">
            <a:spAutoFit/>
          </a:bodyPr>
          <a:lstStyle/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110000"/>
            </a:pPr>
            <a:r>
              <a:rPr lang="en-US" sz="1800" i="1" dirty="0" smtClean="0"/>
              <a:t>J/</a:t>
            </a:r>
            <a:r>
              <a:rPr lang="el-GR" sz="1800" i="1" dirty="0" smtClean="0"/>
              <a:t>ψπ</a:t>
            </a:r>
            <a:r>
              <a:rPr lang="de-DE" sz="1800" i="1" baseline="30000" dirty="0" smtClean="0"/>
              <a:t>+</a:t>
            </a:r>
            <a:r>
              <a:rPr lang="el-GR" sz="1800" i="1" dirty="0" smtClean="0"/>
              <a:t>π</a:t>
            </a:r>
            <a:r>
              <a:rPr lang="de-DE" sz="1800" i="1" baseline="30000" dirty="0" smtClean="0"/>
              <a:t>-</a:t>
            </a:r>
            <a:r>
              <a:rPr lang="de-DE" sz="1800" i="1" dirty="0" smtClean="0"/>
              <a:t>,</a:t>
            </a:r>
            <a:r>
              <a:rPr lang="el-GR" sz="1800" i="1" dirty="0" smtClean="0"/>
              <a:t> </a:t>
            </a:r>
            <a:r>
              <a:rPr lang="en-US" sz="1800" i="1" dirty="0" smtClean="0"/>
              <a:t>J/</a:t>
            </a:r>
            <a:r>
              <a:rPr lang="el-GR" sz="1800" i="1" dirty="0" smtClean="0"/>
              <a:t>ψπ</a:t>
            </a:r>
            <a:r>
              <a:rPr lang="de-DE" sz="1800" i="1" baseline="30000" dirty="0" smtClean="0"/>
              <a:t>0</a:t>
            </a:r>
            <a:r>
              <a:rPr lang="el-GR" sz="1800" i="1" dirty="0" smtClean="0"/>
              <a:t>π</a:t>
            </a:r>
            <a:r>
              <a:rPr lang="de-DE" sz="1800" i="1" baseline="30000" dirty="0" smtClean="0"/>
              <a:t>0</a:t>
            </a:r>
            <a:r>
              <a:rPr lang="de-DE" sz="1800" i="1" dirty="0" smtClean="0"/>
              <a:t>, </a:t>
            </a:r>
            <a:r>
              <a:rPr lang="el-GR" sz="1800" i="1" dirty="0" smtClean="0"/>
              <a:t>χ</a:t>
            </a:r>
            <a:r>
              <a:rPr lang="de-DE" sz="1800" i="1" baseline="-25000" dirty="0" smtClean="0"/>
              <a:t>c</a:t>
            </a:r>
            <a:r>
              <a:rPr lang="el-GR" sz="1800" i="1" dirty="0" smtClean="0">
                <a:latin typeface="Calibri"/>
              </a:rPr>
              <a:t>γ</a:t>
            </a:r>
            <a:r>
              <a:rPr lang="de-DE" sz="1800" i="1" dirty="0" smtClean="0">
                <a:latin typeface="Calibri"/>
              </a:rPr>
              <a:t> </a:t>
            </a:r>
            <a:r>
              <a:rPr lang="el-GR" sz="1800" i="1" dirty="0" smtClean="0">
                <a:latin typeface="Calibri"/>
                <a:sym typeface="Symbol"/>
              </a:rPr>
              <a:t></a:t>
            </a:r>
            <a:r>
              <a:rPr lang="de-DE" sz="1800" i="1" dirty="0" smtClean="0"/>
              <a:t> </a:t>
            </a:r>
            <a:r>
              <a:rPr lang="en-US" sz="1800" i="1" dirty="0" smtClean="0"/>
              <a:t>J/</a:t>
            </a:r>
            <a:r>
              <a:rPr lang="el-GR" sz="1800" i="1" dirty="0" smtClean="0"/>
              <a:t>ψ</a:t>
            </a:r>
            <a:r>
              <a:rPr lang="el-GR" sz="1800" i="1" dirty="0" smtClean="0">
                <a:latin typeface="Calibri"/>
              </a:rPr>
              <a:t>γγ</a:t>
            </a:r>
            <a:r>
              <a:rPr lang="de-DE" sz="1800" i="1" dirty="0" smtClean="0">
                <a:latin typeface="Calibri"/>
              </a:rPr>
              <a:t>, </a:t>
            </a:r>
            <a:r>
              <a:rPr lang="en-US" sz="1800" i="1" dirty="0" smtClean="0"/>
              <a:t>J/</a:t>
            </a:r>
            <a:r>
              <a:rPr lang="el-GR" sz="1800" i="1" dirty="0" smtClean="0"/>
              <a:t>ψ</a:t>
            </a:r>
            <a:r>
              <a:rPr lang="el-GR" sz="1800" i="1" dirty="0" smtClean="0">
                <a:latin typeface="Calibri"/>
              </a:rPr>
              <a:t>γ</a:t>
            </a:r>
            <a:r>
              <a:rPr lang="de-DE" sz="1800" i="1" dirty="0" smtClean="0">
                <a:latin typeface="Calibri"/>
              </a:rPr>
              <a:t>, </a:t>
            </a:r>
            <a:r>
              <a:rPr lang="en-US" sz="1800" i="1" dirty="0" smtClean="0"/>
              <a:t>J/</a:t>
            </a:r>
            <a:r>
              <a:rPr lang="el-GR" sz="1800" i="1" dirty="0" smtClean="0"/>
              <a:t>ψ</a:t>
            </a:r>
            <a:r>
              <a:rPr lang="el-GR" sz="1800" i="1" dirty="0" smtClean="0">
                <a:latin typeface="Calibri"/>
              </a:rPr>
              <a:t>η</a:t>
            </a:r>
            <a:r>
              <a:rPr lang="de-DE" sz="1800" i="1" dirty="0" smtClean="0">
                <a:latin typeface="Calibri"/>
              </a:rPr>
              <a:t>, </a:t>
            </a:r>
            <a:r>
              <a:rPr lang="el-GR" sz="1800" i="1" dirty="0" smtClean="0">
                <a:latin typeface="Calibri"/>
              </a:rPr>
              <a:t>η</a:t>
            </a:r>
            <a:r>
              <a:rPr lang="de-DE" sz="1800" i="1" baseline="-25000" dirty="0" smtClean="0">
                <a:latin typeface="Calibri"/>
              </a:rPr>
              <a:t>c</a:t>
            </a:r>
            <a:r>
              <a:rPr lang="el-GR" sz="1800" i="1" dirty="0" smtClean="0">
                <a:latin typeface="Calibri"/>
              </a:rPr>
              <a:t>γ</a:t>
            </a:r>
            <a:endParaRPr lang="en-US" sz="1800" i="1" dirty="0" smtClean="0"/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1800" dirty="0" smtClean="0"/>
              <a:t>direct formation in pp: line shapes !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1800" dirty="0" smtClean="0"/>
              <a:t>Exotics: compare formation with production</a:t>
            </a:r>
          </a:p>
          <a:p>
            <a:pPr marL="252000" indent="-25200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1800" dirty="0" smtClean="0"/>
              <a:t>d target: </a:t>
            </a:r>
            <a:r>
              <a:rPr lang="en-US" sz="1800" dirty="0" err="1" smtClean="0"/>
              <a:t>pn</a:t>
            </a:r>
            <a:r>
              <a:rPr lang="en-US" sz="1800" dirty="0" smtClean="0"/>
              <a:t> with p spectator tagging, e.g. Z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(3900)</a:t>
            </a:r>
          </a:p>
        </p:txBody>
      </p:sp>
      <p:sp>
        <p:nvSpPr>
          <p:cNvPr id="97" name="Textfeld 96"/>
          <p:cNvSpPr txBox="1"/>
          <p:nvPr/>
        </p:nvSpPr>
        <p:spPr>
          <a:xfrm>
            <a:off x="1695170" y="2453453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grpSp>
        <p:nvGrpSpPr>
          <p:cNvPr id="116" name="Gruppieren 115"/>
          <p:cNvGrpSpPr/>
          <p:nvPr/>
        </p:nvGrpSpPr>
        <p:grpSpPr>
          <a:xfrm>
            <a:off x="5227533" y="3612081"/>
            <a:ext cx="3807502" cy="2424489"/>
            <a:chOff x="5663159" y="4054818"/>
            <a:chExt cx="4124793" cy="2424489"/>
          </a:xfrm>
        </p:grpSpPr>
        <p:pic>
          <p:nvPicPr>
            <p:cNvPr id="91" name="Grafik 90" descr="Braaten-E_PRD_77_2008_014029_fig3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59" y="4077072"/>
              <a:ext cx="3106265" cy="2402235"/>
            </a:xfrm>
            <a:prstGeom prst="rect">
              <a:avLst/>
            </a:prstGeom>
          </p:spPr>
        </p:pic>
        <p:sp>
          <p:nvSpPr>
            <p:cNvPr id="92" name="Textfeld 91"/>
            <p:cNvSpPr txBox="1"/>
            <p:nvPr/>
          </p:nvSpPr>
          <p:spPr>
            <a:xfrm>
              <a:off x="7730435" y="4304709"/>
              <a:ext cx="2057517" cy="492443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E. </a:t>
              </a:r>
              <a:r>
                <a:rPr lang="en-US" sz="1300" dirty="0" err="1" smtClean="0"/>
                <a:t>Braaten</a:t>
              </a:r>
              <a:r>
                <a:rPr lang="en-US" sz="1300" dirty="0" smtClean="0"/>
                <a:t>, M. Lu,</a:t>
              </a:r>
            </a:p>
            <a:p>
              <a:r>
                <a:rPr lang="en-US" sz="1300" dirty="0" smtClean="0"/>
                <a:t>PRD 77 (2008) 014029</a:t>
              </a:r>
              <a:endParaRPr lang="en-US" sz="1300" dirty="0"/>
            </a:p>
          </p:txBody>
        </p:sp>
        <p:grpSp>
          <p:nvGrpSpPr>
            <p:cNvPr id="112" name="Gruppieren 111"/>
            <p:cNvGrpSpPr/>
            <p:nvPr/>
          </p:nvGrpSpPr>
          <p:grpSpPr>
            <a:xfrm>
              <a:off x="5963428" y="4054818"/>
              <a:ext cx="687110" cy="454302"/>
              <a:chOff x="1784648" y="5525175"/>
              <a:chExt cx="687110" cy="454302"/>
            </a:xfrm>
          </p:grpSpPr>
          <p:sp>
            <p:nvSpPr>
              <p:cNvPr id="113" name="Rechteck 112"/>
              <p:cNvSpPr/>
              <p:nvPr/>
            </p:nvSpPr>
            <p:spPr>
              <a:xfrm>
                <a:off x="1784648" y="5733256"/>
                <a:ext cx="687110" cy="246221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i="1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1600" baseline="30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1600" i="1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1600" baseline="30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sz="1600" i="1" dirty="0" smtClean="0">
                    <a:latin typeface="Symbol" pitchFamily="82" charset="2"/>
                    <a:cs typeface="Times New Roman" pitchFamily="18" charset="0"/>
                  </a:rPr>
                  <a:t>p</a:t>
                </a:r>
                <a:r>
                  <a:rPr lang="en-US" sz="1600" baseline="30000" dirty="0" smtClean="0">
                    <a:latin typeface="Times New Roman" pitchFamily="18" charset="0"/>
                    <a:cs typeface="Times New Roman" pitchFamily="18" charset="0"/>
                  </a:rPr>
                  <a:t>0</a:t>
                </a:r>
                <a:endParaRPr lang="en-US" sz="1600" baseline="30000" dirty="0">
                  <a:latin typeface="Symbol" pitchFamily="82" charset="2"/>
                </a:endParaRPr>
              </a:p>
            </p:txBody>
          </p:sp>
          <p:sp>
            <p:nvSpPr>
              <p:cNvPr id="114" name="Rechteck 113"/>
              <p:cNvSpPr/>
              <p:nvPr/>
            </p:nvSpPr>
            <p:spPr>
              <a:xfrm>
                <a:off x="2033629" y="5525175"/>
                <a:ext cx="127349" cy="24622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i="1" dirty="0" smtClean="0">
                    <a:latin typeface="Times New Roman" pitchFamily="18" charset="0"/>
                    <a:cs typeface="Times New Roman" pitchFamily="18" charset="0"/>
                  </a:rPr>
                  <a:t>_</a:t>
                </a:r>
                <a:endParaRPr lang="en-US" sz="1600" baseline="30000" dirty="0">
                  <a:latin typeface="Symbol" pitchFamily="82" charset="2"/>
                </a:endParaRPr>
              </a:p>
            </p:txBody>
          </p:sp>
        </p:grpSp>
      </p:grpSp>
      <p:sp>
        <p:nvSpPr>
          <p:cNvPr id="33" name="Textfeld 3"/>
          <p:cNvSpPr txBox="1"/>
          <p:nvPr/>
        </p:nvSpPr>
        <p:spPr>
          <a:xfrm>
            <a:off x="5370996" y="6211669"/>
            <a:ext cx="2490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Compare </a:t>
            </a:r>
            <a:r>
              <a:rPr lang="en-US" dirty="0" err="1" smtClean="0">
                <a:solidFill>
                  <a:srgbClr val="FF0000"/>
                </a:solidFill>
              </a:rPr>
              <a:t>lineshapes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 different final states!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feld 96"/>
          <p:cNvSpPr txBox="1"/>
          <p:nvPr/>
        </p:nvSpPr>
        <p:spPr>
          <a:xfrm>
            <a:off x="2685538" y="1593397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31" y="931476"/>
            <a:ext cx="1160669" cy="2890724"/>
          </a:xfrm>
          <a:prstGeom prst="rect">
            <a:avLst/>
          </a:prstGeom>
        </p:spPr>
      </p:pic>
      <p:grpSp>
        <p:nvGrpSpPr>
          <p:cNvPr id="26" name="Gruppieren 48"/>
          <p:cNvGrpSpPr/>
          <p:nvPr/>
        </p:nvGrpSpPr>
        <p:grpSpPr>
          <a:xfrm>
            <a:off x="506282" y="3215470"/>
            <a:ext cx="3765607" cy="3507089"/>
            <a:chOff x="4792216" y="1752600"/>
            <a:chExt cx="3765607" cy="3507089"/>
          </a:xfrm>
        </p:grpSpPr>
        <p:grpSp>
          <p:nvGrpSpPr>
            <p:cNvPr id="27" name="Gruppieren 9"/>
            <p:cNvGrpSpPr>
              <a:grpSpLocks/>
            </p:cNvGrpSpPr>
            <p:nvPr/>
          </p:nvGrpSpPr>
          <p:grpSpPr bwMode="auto">
            <a:xfrm>
              <a:off x="4795391" y="1955800"/>
              <a:ext cx="3730625" cy="2844800"/>
              <a:chOff x="-174690" y="-587430"/>
              <a:chExt cx="10238349" cy="6991057"/>
            </a:xfrm>
          </p:grpSpPr>
          <p:pic>
            <p:nvPicPr>
              <p:cNvPr id="44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174690" y="-185787"/>
                <a:ext cx="5367411" cy="6589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57851" y="-587430"/>
                <a:ext cx="4505808" cy="6939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" name="Textfeld 16"/>
            <p:cNvSpPr txBox="1">
              <a:spLocks noChangeArrowheads="1"/>
            </p:cNvSpPr>
            <p:nvPr/>
          </p:nvSpPr>
          <p:spPr bwMode="auto">
            <a:xfrm>
              <a:off x="7764016" y="3505200"/>
              <a:ext cx="7938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"/>
                </a:rPr>
                <a:t>D</a:t>
              </a:r>
              <a:r>
                <a:rPr kumimoji="0" lang="de-DE" sz="1800" b="0" i="0" u="none" strike="noStrike" kern="0" cap="none" spc="0" normalizeH="0" baseline="30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"/>
                </a:rPr>
                <a:t>0</a:t>
              </a:r>
              <a:r>
                <a: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Bar" pitchFamily="34" charset="0"/>
                </a:rPr>
                <a:t>D</a:t>
              </a:r>
              <a:r>
                <a:rPr kumimoji="0" lang="de-DE" sz="1800" b="0" i="0" u="none" strike="noStrike" kern="0" cap="none" spc="0" normalizeH="0" baseline="30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</a:rPr>
                <a:t>*0</a:t>
              </a:r>
            </a:p>
          </p:txBody>
        </p:sp>
        <p:sp>
          <p:nvSpPr>
            <p:cNvPr id="29" name="Textfeld 19"/>
            <p:cNvSpPr txBox="1">
              <a:spLocks noChangeArrowheads="1"/>
            </p:cNvSpPr>
            <p:nvPr/>
          </p:nvSpPr>
          <p:spPr bwMode="auto">
            <a:xfrm>
              <a:off x="6114604" y="4089400"/>
              <a:ext cx="5196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rPr>
                <a:t>cusp</a:t>
              </a:r>
            </a:p>
          </p:txBody>
        </p:sp>
        <p:sp>
          <p:nvSpPr>
            <p:cNvPr id="30" name="Textfeld 20"/>
            <p:cNvSpPr txBox="1">
              <a:spLocks noChangeArrowheads="1"/>
            </p:cNvSpPr>
            <p:nvPr/>
          </p:nvSpPr>
          <p:spPr bwMode="auto">
            <a:xfrm>
              <a:off x="4944616" y="4089400"/>
              <a:ext cx="5373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Calibri" pitchFamily="34" charset="0"/>
                </a:rPr>
                <a:t>peak</a:t>
              </a:r>
            </a:p>
          </p:txBody>
        </p:sp>
        <p:cxnSp>
          <p:nvCxnSpPr>
            <p:cNvPr id="31" name="Gerade Verbindung 24"/>
            <p:cNvCxnSpPr>
              <a:cxnSpLocks noChangeShapeType="1"/>
            </p:cNvCxnSpPr>
            <p:nvPr/>
          </p:nvCxnSpPr>
          <p:spPr bwMode="auto">
            <a:xfrm rot="5400000">
              <a:off x="6860729" y="2552700"/>
              <a:ext cx="1600200" cy="0"/>
            </a:xfrm>
            <a:prstGeom prst="line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 type="triangle" w="lg" len="lg"/>
            </a:ln>
          </p:spPr>
        </p:cxnSp>
        <p:sp>
          <p:nvSpPr>
            <p:cNvPr id="32" name="Textfeld 26"/>
            <p:cNvSpPr txBox="1">
              <a:spLocks noChangeArrowheads="1"/>
            </p:cNvSpPr>
            <p:nvPr/>
          </p:nvSpPr>
          <p:spPr bwMode="auto">
            <a:xfrm>
              <a:off x="7678081" y="1752600"/>
              <a:ext cx="712787" cy="304800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de-DE" sz="1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+</a:t>
              </a: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de-DE" sz="1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*-</a:t>
              </a: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feld 27"/>
            <p:cNvSpPr txBox="1">
              <a:spLocks noChangeArrowheads="1"/>
            </p:cNvSpPr>
            <p:nvPr/>
          </p:nvSpPr>
          <p:spPr bwMode="auto">
            <a:xfrm>
              <a:off x="5852666" y="1752600"/>
              <a:ext cx="676275" cy="304800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de-DE" sz="1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0</a:t>
              </a:r>
              <a:r>
                <a: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Bar" pitchFamily="34" charset="0"/>
                </a:rPr>
                <a:t>D</a:t>
              </a:r>
              <a:r>
                <a:rPr kumimoji="0" lang="de-DE" sz="1400" b="0" i="0" u="none" strike="noStrike" kern="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*0</a:t>
              </a: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6" name="Gerade Verbindung 12"/>
            <p:cNvCxnSpPr>
              <a:cxnSpLocks noChangeShapeType="1"/>
            </p:cNvCxnSpPr>
            <p:nvPr/>
          </p:nvCxnSpPr>
          <p:spPr bwMode="auto">
            <a:xfrm>
              <a:off x="5020816" y="5098419"/>
              <a:ext cx="533400" cy="0"/>
            </a:xfrm>
            <a:prstGeom prst="line">
              <a:avLst/>
            </a:prstGeom>
            <a:noFill/>
            <a:ln w="19050" algn="ctr">
              <a:solidFill>
                <a:srgbClr val="009900"/>
              </a:solidFill>
              <a:prstDash val="solid"/>
              <a:round/>
              <a:headEnd/>
              <a:tailEnd/>
            </a:ln>
          </p:spPr>
        </p:cxnSp>
        <p:cxnSp>
          <p:nvCxnSpPr>
            <p:cNvPr id="37" name="Gerade Verbindung 13"/>
            <p:cNvCxnSpPr>
              <a:cxnSpLocks noChangeShapeType="1"/>
            </p:cNvCxnSpPr>
            <p:nvPr/>
          </p:nvCxnSpPr>
          <p:spPr bwMode="auto">
            <a:xfrm>
              <a:off x="5020816" y="4928556"/>
              <a:ext cx="5334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8" name="Textfeld 10"/>
            <p:cNvSpPr txBox="1">
              <a:spLocks noChangeArrowheads="1"/>
            </p:cNvSpPr>
            <p:nvPr/>
          </p:nvSpPr>
          <p:spPr bwMode="auto">
            <a:xfrm>
              <a:off x="5527229" y="4736469"/>
              <a:ext cx="135966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virtu</a:t>
              </a: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a</a:t>
              </a:r>
              <a:r>
                <a:rPr kumimoji="0" 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l state</a:t>
              </a: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Eqn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binding state</a:t>
              </a: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Eqn" pitchFamily="34" charset="0"/>
              </a:endParaRPr>
            </a:p>
          </p:txBody>
        </p:sp>
        <p:sp>
          <p:nvSpPr>
            <p:cNvPr id="39" name="Freihandform 59"/>
            <p:cNvSpPr/>
            <p:nvPr/>
          </p:nvSpPr>
          <p:spPr bwMode="auto">
            <a:xfrm>
              <a:off x="7149888" y="4300397"/>
              <a:ext cx="1267485" cy="153908"/>
            </a:xfrm>
            <a:custGeom>
              <a:avLst/>
              <a:gdLst>
                <a:gd name="connsiteX0" fmla="*/ 4527 w 1293892"/>
                <a:gd name="connsiteY0" fmla="*/ 153908 h 728803"/>
                <a:gd name="connsiteX1" fmla="*/ 4527 w 1293892"/>
                <a:gd name="connsiteY1" fmla="*/ 67900 h 728803"/>
                <a:gd name="connsiteX2" fmla="*/ 31687 w 1293892"/>
                <a:gd name="connsiteY2" fmla="*/ 9053 h 728803"/>
                <a:gd name="connsiteX3" fmla="*/ 63375 w 1293892"/>
                <a:gd name="connsiteY3" fmla="*/ 13579 h 728803"/>
                <a:gd name="connsiteX4" fmla="*/ 131276 w 1293892"/>
                <a:gd name="connsiteY4" fmla="*/ 40740 h 728803"/>
                <a:gd name="connsiteX5" fmla="*/ 244444 w 1293892"/>
                <a:gd name="connsiteY5" fmla="*/ 72427 h 728803"/>
                <a:gd name="connsiteX6" fmla="*/ 357612 w 1293892"/>
                <a:gd name="connsiteY6" fmla="*/ 90534 h 728803"/>
                <a:gd name="connsiteX7" fmla="*/ 574895 w 1293892"/>
                <a:gd name="connsiteY7" fmla="*/ 135801 h 728803"/>
                <a:gd name="connsiteX8" fmla="*/ 746911 w 1293892"/>
                <a:gd name="connsiteY8" fmla="*/ 135801 h 728803"/>
                <a:gd name="connsiteX9" fmla="*/ 896293 w 1293892"/>
                <a:gd name="connsiteY9" fmla="*/ 140328 h 728803"/>
                <a:gd name="connsiteX10" fmla="*/ 1090943 w 1293892"/>
                <a:gd name="connsiteY10" fmla="*/ 144854 h 728803"/>
                <a:gd name="connsiteX11" fmla="*/ 1217691 w 1293892"/>
                <a:gd name="connsiteY11" fmla="*/ 149381 h 728803"/>
                <a:gd name="connsiteX12" fmla="*/ 1267485 w 1293892"/>
                <a:gd name="connsiteY12" fmla="*/ 144854 h 728803"/>
                <a:gd name="connsiteX13" fmla="*/ 1231272 w 1293892"/>
                <a:gd name="connsiteY13" fmla="*/ 144854 h 728803"/>
                <a:gd name="connsiteX14" fmla="*/ 891767 w 1293892"/>
                <a:gd name="connsiteY14" fmla="*/ 728803 h 728803"/>
                <a:gd name="connsiteX0" fmla="*/ 4527 w 1321806"/>
                <a:gd name="connsiteY0" fmla="*/ 153908 h 728803"/>
                <a:gd name="connsiteX1" fmla="*/ 4527 w 1321806"/>
                <a:gd name="connsiteY1" fmla="*/ 67900 h 728803"/>
                <a:gd name="connsiteX2" fmla="*/ 31687 w 1321806"/>
                <a:gd name="connsiteY2" fmla="*/ 9053 h 728803"/>
                <a:gd name="connsiteX3" fmla="*/ 63375 w 1321806"/>
                <a:gd name="connsiteY3" fmla="*/ 13579 h 728803"/>
                <a:gd name="connsiteX4" fmla="*/ 131276 w 1321806"/>
                <a:gd name="connsiteY4" fmla="*/ 40740 h 728803"/>
                <a:gd name="connsiteX5" fmla="*/ 244444 w 1321806"/>
                <a:gd name="connsiteY5" fmla="*/ 72427 h 728803"/>
                <a:gd name="connsiteX6" fmla="*/ 357612 w 1321806"/>
                <a:gd name="connsiteY6" fmla="*/ 90534 h 728803"/>
                <a:gd name="connsiteX7" fmla="*/ 574895 w 1321806"/>
                <a:gd name="connsiteY7" fmla="*/ 135801 h 728803"/>
                <a:gd name="connsiteX8" fmla="*/ 746911 w 1321806"/>
                <a:gd name="connsiteY8" fmla="*/ 135801 h 728803"/>
                <a:gd name="connsiteX9" fmla="*/ 896293 w 1321806"/>
                <a:gd name="connsiteY9" fmla="*/ 140328 h 728803"/>
                <a:gd name="connsiteX10" fmla="*/ 1090943 w 1321806"/>
                <a:gd name="connsiteY10" fmla="*/ 144854 h 728803"/>
                <a:gd name="connsiteX11" fmla="*/ 1217691 w 1321806"/>
                <a:gd name="connsiteY11" fmla="*/ 149381 h 728803"/>
                <a:gd name="connsiteX12" fmla="*/ 1267485 w 1321806"/>
                <a:gd name="connsiteY12" fmla="*/ 144854 h 728803"/>
                <a:gd name="connsiteX13" fmla="*/ 891767 w 1321806"/>
                <a:gd name="connsiteY13" fmla="*/ 728803 h 728803"/>
                <a:gd name="connsiteX0" fmla="*/ 4527 w 1314811"/>
                <a:gd name="connsiteY0" fmla="*/ 153908 h 712779"/>
                <a:gd name="connsiteX1" fmla="*/ 4527 w 1314811"/>
                <a:gd name="connsiteY1" fmla="*/ 67900 h 712779"/>
                <a:gd name="connsiteX2" fmla="*/ 31687 w 1314811"/>
                <a:gd name="connsiteY2" fmla="*/ 9053 h 712779"/>
                <a:gd name="connsiteX3" fmla="*/ 63375 w 1314811"/>
                <a:gd name="connsiteY3" fmla="*/ 13579 h 712779"/>
                <a:gd name="connsiteX4" fmla="*/ 131276 w 1314811"/>
                <a:gd name="connsiteY4" fmla="*/ 40740 h 712779"/>
                <a:gd name="connsiteX5" fmla="*/ 244444 w 1314811"/>
                <a:gd name="connsiteY5" fmla="*/ 72427 h 712779"/>
                <a:gd name="connsiteX6" fmla="*/ 357612 w 1314811"/>
                <a:gd name="connsiteY6" fmla="*/ 90534 h 712779"/>
                <a:gd name="connsiteX7" fmla="*/ 574895 w 1314811"/>
                <a:gd name="connsiteY7" fmla="*/ 135801 h 712779"/>
                <a:gd name="connsiteX8" fmla="*/ 746911 w 1314811"/>
                <a:gd name="connsiteY8" fmla="*/ 135801 h 712779"/>
                <a:gd name="connsiteX9" fmla="*/ 896293 w 1314811"/>
                <a:gd name="connsiteY9" fmla="*/ 140328 h 712779"/>
                <a:gd name="connsiteX10" fmla="*/ 1090943 w 1314811"/>
                <a:gd name="connsiteY10" fmla="*/ 144854 h 712779"/>
                <a:gd name="connsiteX11" fmla="*/ 1217691 w 1314811"/>
                <a:gd name="connsiteY11" fmla="*/ 149381 h 712779"/>
                <a:gd name="connsiteX12" fmla="*/ 1267485 w 1314811"/>
                <a:gd name="connsiteY12" fmla="*/ 144854 h 712779"/>
                <a:gd name="connsiteX13" fmla="*/ 933735 w 1314811"/>
                <a:gd name="connsiteY13" fmla="*/ 712779 h 712779"/>
                <a:gd name="connsiteX0" fmla="*/ 4527 w 1314811"/>
                <a:gd name="connsiteY0" fmla="*/ 153908 h 153908"/>
                <a:gd name="connsiteX1" fmla="*/ 4527 w 1314811"/>
                <a:gd name="connsiteY1" fmla="*/ 67900 h 153908"/>
                <a:gd name="connsiteX2" fmla="*/ 31687 w 1314811"/>
                <a:gd name="connsiteY2" fmla="*/ 9053 h 153908"/>
                <a:gd name="connsiteX3" fmla="*/ 63375 w 1314811"/>
                <a:gd name="connsiteY3" fmla="*/ 13579 h 153908"/>
                <a:gd name="connsiteX4" fmla="*/ 131276 w 1314811"/>
                <a:gd name="connsiteY4" fmla="*/ 40740 h 153908"/>
                <a:gd name="connsiteX5" fmla="*/ 244444 w 1314811"/>
                <a:gd name="connsiteY5" fmla="*/ 72427 h 153908"/>
                <a:gd name="connsiteX6" fmla="*/ 357612 w 1314811"/>
                <a:gd name="connsiteY6" fmla="*/ 90534 h 153908"/>
                <a:gd name="connsiteX7" fmla="*/ 574895 w 1314811"/>
                <a:gd name="connsiteY7" fmla="*/ 135801 h 153908"/>
                <a:gd name="connsiteX8" fmla="*/ 746911 w 1314811"/>
                <a:gd name="connsiteY8" fmla="*/ 135801 h 153908"/>
                <a:gd name="connsiteX9" fmla="*/ 896293 w 1314811"/>
                <a:gd name="connsiteY9" fmla="*/ 140328 h 153908"/>
                <a:gd name="connsiteX10" fmla="*/ 1090943 w 1314811"/>
                <a:gd name="connsiteY10" fmla="*/ 144854 h 153908"/>
                <a:gd name="connsiteX11" fmla="*/ 1217691 w 1314811"/>
                <a:gd name="connsiteY11" fmla="*/ 149381 h 153908"/>
                <a:gd name="connsiteX12" fmla="*/ 1267485 w 1314811"/>
                <a:gd name="connsiteY12" fmla="*/ 144854 h 153908"/>
                <a:gd name="connsiteX0" fmla="*/ 4527 w 1267485"/>
                <a:gd name="connsiteY0" fmla="*/ 153908 h 153908"/>
                <a:gd name="connsiteX1" fmla="*/ 4527 w 1267485"/>
                <a:gd name="connsiteY1" fmla="*/ 67900 h 153908"/>
                <a:gd name="connsiteX2" fmla="*/ 31687 w 1267485"/>
                <a:gd name="connsiteY2" fmla="*/ 9053 h 153908"/>
                <a:gd name="connsiteX3" fmla="*/ 63375 w 1267485"/>
                <a:gd name="connsiteY3" fmla="*/ 13579 h 153908"/>
                <a:gd name="connsiteX4" fmla="*/ 131276 w 1267485"/>
                <a:gd name="connsiteY4" fmla="*/ 40740 h 153908"/>
                <a:gd name="connsiteX5" fmla="*/ 244444 w 1267485"/>
                <a:gd name="connsiteY5" fmla="*/ 72427 h 153908"/>
                <a:gd name="connsiteX6" fmla="*/ 357612 w 1267485"/>
                <a:gd name="connsiteY6" fmla="*/ 90534 h 153908"/>
                <a:gd name="connsiteX7" fmla="*/ 574895 w 1267485"/>
                <a:gd name="connsiteY7" fmla="*/ 135801 h 153908"/>
                <a:gd name="connsiteX8" fmla="*/ 746911 w 1267485"/>
                <a:gd name="connsiteY8" fmla="*/ 135801 h 153908"/>
                <a:gd name="connsiteX9" fmla="*/ 896293 w 1267485"/>
                <a:gd name="connsiteY9" fmla="*/ 140328 h 153908"/>
                <a:gd name="connsiteX10" fmla="*/ 1090943 w 1267485"/>
                <a:gd name="connsiteY10" fmla="*/ 144854 h 153908"/>
                <a:gd name="connsiteX11" fmla="*/ 1267485 w 1267485"/>
                <a:gd name="connsiteY11" fmla="*/ 144854 h 15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7485" h="153908">
                  <a:moveTo>
                    <a:pt x="4527" y="153908"/>
                  </a:moveTo>
                  <a:cubicBezTo>
                    <a:pt x="2263" y="122975"/>
                    <a:pt x="0" y="92043"/>
                    <a:pt x="4527" y="67900"/>
                  </a:cubicBezTo>
                  <a:cubicBezTo>
                    <a:pt x="9054" y="43758"/>
                    <a:pt x="21879" y="18106"/>
                    <a:pt x="31687" y="9053"/>
                  </a:cubicBezTo>
                  <a:cubicBezTo>
                    <a:pt x="41495" y="0"/>
                    <a:pt x="46777" y="8298"/>
                    <a:pt x="63375" y="13579"/>
                  </a:cubicBezTo>
                  <a:cubicBezTo>
                    <a:pt x="79973" y="18860"/>
                    <a:pt x="101098" y="30932"/>
                    <a:pt x="131276" y="40740"/>
                  </a:cubicBezTo>
                  <a:cubicBezTo>
                    <a:pt x="161454" y="50548"/>
                    <a:pt x="206721" y="64128"/>
                    <a:pt x="244444" y="72427"/>
                  </a:cubicBezTo>
                  <a:cubicBezTo>
                    <a:pt x="282167" y="80726"/>
                    <a:pt x="302537" y="79972"/>
                    <a:pt x="357612" y="90534"/>
                  </a:cubicBezTo>
                  <a:cubicBezTo>
                    <a:pt x="412687" y="101096"/>
                    <a:pt x="510012" y="128256"/>
                    <a:pt x="574895" y="135801"/>
                  </a:cubicBezTo>
                  <a:cubicBezTo>
                    <a:pt x="639778" y="143346"/>
                    <a:pt x="693345" y="135047"/>
                    <a:pt x="746911" y="135801"/>
                  </a:cubicBezTo>
                  <a:cubicBezTo>
                    <a:pt x="800477" y="136556"/>
                    <a:pt x="896293" y="140328"/>
                    <a:pt x="896293" y="140328"/>
                  </a:cubicBezTo>
                  <a:lnTo>
                    <a:pt x="1090943" y="144854"/>
                  </a:lnTo>
                  <a:cubicBezTo>
                    <a:pt x="1152808" y="145608"/>
                    <a:pt x="1230706" y="144854"/>
                    <a:pt x="1267485" y="144854"/>
                  </a:cubicBezTo>
                </a:path>
              </a:pathLst>
            </a:custGeom>
            <a:noFill/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40" name="Rechteck 60"/>
            <p:cNvSpPr/>
            <p:nvPr/>
          </p:nvSpPr>
          <p:spPr bwMode="auto">
            <a:xfrm>
              <a:off x="5421002" y="2204864"/>
              <a:ext cx="288032" cy="21602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41" name="Freihandform 61"/>
            <p:cNvSpPr/>
            <p:nvPr/>
          </p:nvSpPr>
          <p:spPr bwMode="auto">
            <a:xfrm>
              <a:off x="5013158" y="2195465"/>
              <a:ext cx="1674891" cy="2272420"/>
            </a:xfrm>
            <a:custGeom>
              <a:avLst/>
              <a:gdLst>
                <a:gd name="connsiteX0" fmla="*/ 0 w 1674891"/>
                <a:gd name="connsiteY0" fmla="*/ 2258840 h 2281474"/>
                <a:gd name="connsiteX1" fmla="*/ 135802 w 1674891"/>
                <a:gd name="connsiteY1" fmla="*/ 2263367 h 2281474"/>
                <a:gd name="connsiteX2" fmla="*/ 312344 w 1674891"/>
                <a:gd name="connsiteY2" fmla="*/ 2236206 h 2281474"/>
                <a:gd name="connsiteX3" fmla="*/ 393825 w 1674891"/>
                <a:gd name="connsiteY3" fmla="*/ 2190939 h 2281474"/>
                <a:gd name="connsiteX4" fmla="*/ 475307 w 1674891"/>
                <a:gd name="connsiteY4" fmla="*/ 2104931 h 2281474"/>
                <a:gd name="connsiteX5" fmla="*/ 525101 w 1674891"/>
                <a:gd name="connsiteY5" fmla="*/ 1987236 h 2281474"/>
                <a:gd name="connsiteX6" fmla="*/ 543208 w 1674891"/>
                <a:gd name="connsiteY6" fmla="*/ 1788060 h 2281474"/>
                <a:gd name="connsiteX7" fmla="*/ 570368 w 1674891"/>
                <a:gd name="connsiteY7" fmla="*/ 1493822 h 2281474"/>
                <a:gd name="connsiteX8" fmla="*/ 593002 w 1674891"/>
                <a:gd name="connsiteY8" fmla="*/ 927981 h 2281474"/>
                <a:gd name="connsiteX9" fmla="*/ 602055 w 1674891"/>
                <a:gd name="connsiteY9" fmla="*/ 574895 h 2281474"/>
                <a:gd name="connsiteX10" fmla="*/ 615635 w 1674891"/>
                <a:gd name="connsiteY10" fmla="*/ 208230 h 2281474"/>
                <a:gd name="connsiteX11" fmla="*/ 615635 w 1674891"/>
                <a:gd name="connsiteY11" fmla="*/ 140329 h 2281474"/>
                <a:gd name="connsiteX12" fmla="*/ 620162 w 1674891"/>
                <a:gd name="connsiteY12" fmla="*/ 90535 h 2281474"/>
                <a:gd name="connsiteX13" fmla="*/ 624689 w 1674891"/>
                <a:gd name="connsiteY13" fmla="*/ 54321 h 2281474"/>
                <a:gd name="connsiteX14" fmla="*/ 642796 w 1674891"/>
                <a:gd name="connsiteY14" fmla="*/ 416460 h 2281474"/>
                <a:gd name="connsiteX15" fmla="*/ 651849 w 1674891"/>
                <a:gd name="connsiteY15" fmla="*/ 914400 h 2281474"/>
                <a:gd name="connsiteX16" fmla="*/ 669956 w 1674891"/>
                <a:gd name="connsiteY16" fmla="*/ 1326333 h 2281474"/>
                <a:gd name="connsiteX17" fmla="*/ 683536 w 1674891"/>
                <a:gd name="connsiteY17" fmla="*/ 1634151 h 2281474"/>
                <a:gd name="connsiteX18" fmla="*/ 724277 w 1674891"/>
                <a:gd name="connsiteY18" fmla="*/ 2046084 h 2281474"/>
                <a:gd name="connsiteX19" fmla="*/ 819338 w 1674891"/>
                <a:gd name="connsiteY19" fmla="*/ 2236206 h 2281474"/>
                <a:gd name="connsiteX20" fmla="*/ 950614 w 1674891"/>
                <a:gd name="connsiteY20" fmla="*/ 2263367 h 2281474"/>
                <a:gd name="connsiteX21" fmla="*/ 1104522 w 1674891"/>
                <a:gd name="connsiteY21" fmla="*/ 2267893 h 2281474"/>
                <a:gd name="connsiteX22" fmla="*/ 1376126 w 1674891"/>
                <a:gd name="connsiteY22" fmla="*/ 2272420 h 2281474"/>
                <a:gd name="connsiteX23" fmla="*/ 1584356 w 1674891"/>
                <a:gd name="connsiteY23" fmla="*/ 2281474 h 2281474"/>
                <a:gd name="connsiteX24" fmla="*/ 1674891 w 1674891"/>
                <a:gd name="connsiteY24" fmla="*/ 2272420 h 2281474"/>
                <a:gd name="connsiteX0" fmla="*/ 0 w 1674891"/>
                <a:gd name="connsiteY0" fmla="*/ 2258840 h 2272420"/>
                <a:gd name="connsiteX1" fmla="*/ 135802 w 1674891"/>
                <a:gd name="connsiteY1" fmla="*/ 2263367 h 2272420"/>
                <a:gd name="connsiteX2" fmla="*/ 312344 w 1674891"/>
                <a:gd name="connsiteY2" fmla="*/ 2236206 h 2272420"/>
                <a:gd name="connsiteX3" fmla="*/ 393825 w 1674891"/>
                <a:gd name="connsiteY3" fmla="*/ 2190939 h 2272420"/>
                <a:gd name="connsiteX4" fmla="*/ 475307 w 1674891"/>
                <a:gd name="connsiteY4" fmla="*/ 2104931 h 2272420"/>
                <a:gd name="connsiteX5" fmla="*/ 525101 w 1674891"/>
                <a:gd name="connsiteY5" fmla="*/ 1987236 h 2272420"/>
                <a:gd name="connsiteX6" fmla="*/ 543208 w 1674891"/>
                <a:gd name="connsiteY6" fmla="*/ 1788060 h 2272420"/>
                <a:gd name="connsiteX7" fmla="*/ 570368 w 1674891"/>
                <a:gd name="connsiteY7" fmla="*/ 1493822 h 2272420"/>
                <a:gd name="connsiteX8" fmla="*/ 593002 w 1674891"/>
                <a:gd name="connsiteY8" fmla="*/ 927981 h 2272420"/>
                <a:gd name="connsiteX9" fmla="*/ 602055 w 1674891"/>
                <a:gd name="connsiteY9" fmla="*/ 574895 h 2272420"/>
                <a:gd name="connsiteX10" fmla="*/ 615635 w 1674891"/>
                <a:gd name="connsiteY10" fmla="*/ 208230 h 2272420"/>
                <a:gd name="connsiteX11" fmla="*/ 615635 w 1674891"/>
                <a:gd name="connsiteY11" fmla="*/ 140329 h 2272420"/>
                <a:gd name="connsiteX12" fmla="*/ 620162 w 1674891"/>
                <a:gd name="connsiteY12" fmla="*/ 90535 h 2272420"/>
                <a:gd name="connsiteX13" fmla="*/ 624689 w 1674891"/>
                <a:gd name="connsiteY13" fmla="*/ 54321 h 2272420"/>
                <a:gd name="connsiteX14" fmla="*/ 642796 w 1674891"/>
                <a:gd name="connsiteY14" fmla="*/ 416460 h 2272420"/>
                <a:gd name="connsiteX15" fmla="*/ 651849 w 1674891"/>
                <a:gd name="connsiteY15" fmla="*/ 914400 h 2272420"/>
                <a:gd name="connsiteX16" fmla="*/ 669956 w 1674891"/>
                <a:gd name="connsiteY16" fmla="*/ 1326333 h 2272420"/>
                <a:gd name="connsiteX17" fmla="*/ 683536 w 1674891"/>
                <a:gd name="connsiteY17" fmla="*/ 1634151 h 2272420"/>
                <a:gd name="connsiteX18" fmla="*/ 724277 w 1674891"/>
                <a:gd name="connsiteY18" fmla="*/ 2046084 h 2272420"/>
                <a:gd name="connsiteX19" fmla="*/ 819338 w 1674891"/>
                <a:gd name="connsiteY19" fmla="*/ 2236206 h 2272420"/>
                <a:gd name="connsiteX20" fmla="*/ 950614 w 1674891"/>
                <a:gd name="connsiteY20" fmla="*/ 2263367 h 2272420"/>
                <a:gd name="connsiteX21" fmla="*/ 1104522 w 1674891"/>
                <a:gd name="connsiteY21" fmla="*/ 2267893 h 2272420"/>
                <a:gd name="connsiteX22" fmla="*/ 1376126 w 1674891"/>
                <a:gd name="connsiteY22" fmla="*/ 2272420 h 2272420"/>
                <a:gd name="connsiteX23" fmla="*/ 1674891 w 1674891"/>
                <a:gd name="connsiteY23" fmla="*/ 2272420 h 227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74891" h="2272420">
                  <a:moveTo>
                    <a:pt x="0" y="2258840"/>
                  </a:moveTo>
                  <a:cubicBezTo>
                    <a:pt x="41872" y="2262989"/>
                    <a:pt x="83745" y="2267139"/>
                    <a:pt x="135802" y="2263367"/>
                  </a:cubicBezTo>
                  <a:cubicBezTo>
                    <a:pt x="187859" y="2259595"/>
                    <a:pt x="269340" y="2248277"/>
                    <a:pt x="312344" y="2236206"/>
                  </a:cubicBezTo>
                  <a:cubicBezTo>
                    <a:pt x="355348" y="2224135"/>
                    <a:pt x="366664" y="2212818"/>
                    <a:pt x="393825" y="2190939"/>
                  </a:cubicBezTo>
                  <a:cubicBezTo>
                    <a:pt x="420986" y="2169060"/>
                    <a:pt x="453428" y="2138882"/>
                    <a:pt x="475307" y="2104931"/>
                  </a:cubicBezTo>
                  <a:cubicBezTo>
                    <a:pt x="497186" y="2070981"/>
                    <a:pt x="513784" y="2040048"/>
                    <a:pt x="525101" y="1987236"/>
                  </a:cubicBezTo>
                  <a:cubicBezTo>
                    <a:pt x="536418" y="1934424"/>
                    <a:pt x="535663" y="1870296"/>
                    <a:pt x="543208" y="1788060"/>
                  </a:cubicBezTo>
                  <a:cubicBezTo>
                    <a:pt x="550753" y="1705824"/>
                    <a:pt x="562069" y="1637168"/>
                    <a:pt x="570368" y="1493822"/>
                  </a:cubicBezTo>
                  <a:cubicBezTo>
                    <a:pt x="578667" y="1350476"/>
                    <a:pt x="587721" y="1081135"/>
                    <a:pt x="593002" y="927981"/>
                  </a:cubicBezTo>
                  <a:cubicBezTo>
                    <a:pt x="598283" y="774827"/>
                    <a:pt x="598283" y="694854"/>
                    <a:pt x="602055" y="574895"/>
                  </a:cubicBezTo>
                  <a:cubicBezTo>
                    <a:pt x="605827" y="454937"/>
                    <a:pt x="613372" y="280658"/>
                    <a:pt x="615635" y="208230"/>
                  </a:cubicBezTo>
                  <a:cubicBezTo>
                    <a:pt x="617898" y="135802"/>
                    <a:pt x="614881" y="159945"/>
                    <a:pt x="615635" y="140329"/>
                  </a:cubicBezTo>
                  <a:cubicBezTo>
                    <a:pt x="616389" y="120713"/>
                    <a:pt x="618653" y="104870"/>
                    <a:pt x="620162" y="90535"/>
                  </a:cubicBezTo>
                  <a:cubicBezTo>
                    <a:pt x="621671" y="76200"/>
                    <a:pt x="620917" y="0"/>
                    <a:pt x="624689" y="54321"/>
                  </a:cubicBezTo>
                  <a:cubicBezTo>
                    <a:pt x="628461" y="108642"/>
                    <a:pt x="638269" y="273114"/>
                    <a:pt x="642796" y="416460"/>
                  </a:cubicBezTo>
                  <a:cubicBezTo>
                    <a:pt x="647323" y="559806"/>
                    <a:pt x="647322" y="762755"/>
                    <a:pt x="651849" y="914400"/>
                  </a:cubicBezTo>
                  <a:cubicBezTo>
                    <a:pt x="656376" y="1066045"/>
                    <a:pt x="664675" y="1206374"/>
                    <a:pt x="669956" y="1326333"/>
                  </a:cubicBezTo>
                  <a:cubicBezTo>
                    <a:pt x="675237" y="1446292"/>
                    <a:pt x="674482" y="1514192"/>
                    <a:pt x="683536" y="1634151"/>
                  </a:cubicBezTo>
                  <a:cubicBezTo>
                    <a:pt x="692590" y="1754110"/>
                    <a:pt x="701643" y="1945742"/>
                    <a:pt x="724277" y="2046084"/>
                  </a:cubicBezTo>
                  <a:cubicBezTo>
                    <a:pt x="746911" y="2146427"/>
                    <a:pt x="781615" y="2199992"/>
                    <a:pt x="819338" y="2236206"/>
                  </a:cubicBezTo>
                  <a:cubicBezTo>
                    <a:pt x="857061" y="2272420"/>
                    <a:pt x="903083" y="2258086"/>
                    <a:pt x="950614" y="2263367"/>
                  </a:cubicBezTo>
                  <a:cubicBezTo>
                    <a:pt x="998145" y="2268648"/>
                    <a:pt x="1104522" y="2267893"/>
                    <a:pt x="1104522" y="2267893"/>
                  </a:cubicBezTo>
                  <a:lnTo>
                    <a:pt x="1376126" y="2272420"/>
                  </a:lnTo>
                  <a:lnTo>
                    <a:pt x="1674891" y="2272420"/>
                  </a:lnTo>
                </a:path>
              </a:pathLst>
            </a:custGeom>
            <a:noFill/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  <p:sp>
          <p:nvSpPr>
            <p:cNvPr id="42" name="Textfeld 15"/>
            <p:cNvSpPr txBox="1">
              <a:spLocks noChangeArrowheads="1"/>
            </p:cNvSpPr>
            <p:nvPr/>
          </p:nvSpPr>
          <p:spPr bwMode="auto">
            <a:xfrm>
              <a:off x="4792216" y="2514600"/>
              <a:ext cx="869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J/</a:t>
              </a:r>
              <a:r>
                <a:rPr kumimoji="0" lang="el-GR" sz="18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erdanaEqn" pitchFamily="34" charset="0"/>
                </a:rPr>
                <a:t>ψππ</a:t>
              </a: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Eqn" pitchFamily="34" charset="0"/>
              </a:endParaRPr>
            </a:p>
          </p:txBody>
        </p:sp>
        <p:cxnSp>
          <p:nvCxnSpPr>
            <p:cNvPr id="43" name="Gerade Verbindung 25"/>
            <p:cNvCxnSpPr>
              <a:cxnSpLocks noChangeShapeType="1"/>
            </p:cNvCxnSpPr>
            <p:nvPr/>
          </p:nvCxnSpPr>
          <p:spPr bwMode="auto">
            <a:xfrm rot="5400000">
              <a:off x="5041454" y="2552700"/>
              <a:ext cx="1600200" cy="0"/>
            </a:xfrm>
            <a:prstGeom prst="line">
              <a:avLst/>
            </a:prstGeom>
            <a:noFill/>
            <a:ln w="38100" algn="ctr">
              <a:solidFill>
                <a:srgbClr val="C00000"/>
              </a:solidFill>
              <a:round/>
              <a:headEnd/>
              <a:tailEnd type="triangle" w="lg" len="lg"/>
            </a:ln>
          </p:spPr>
        </p:cxnSp>
      </p:grpSp>
      <p:sp>
        <p:nvSpPr>
          <p:cNvPr id="93" name="Textfeld 92"/>
          <p:cNvSpPr txBox="1"/>
          <p:nvPr/>
        </p:nvSpPr>
        <p:spPr>
          <a:xfrm>
            <a:off x="2672886" y="6273844"/>
            <a:ext cx="1899248" cy="492443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/>
              <a:t>C. </a:t>
            </a:r>
            <a:r>
              <a:rPr lang="en-US" sz="1300" dirty="0" err="1" smtClean="0"/>
              <a:t>Hanhart</a:t>
            </a:r>
            <a:r>
              <a:rPr lang="en-US" sz="1300" dirty="0" smtClean="0"/>
              <a:t> </a:t>
            </a:r>
            <a:r>
              <a:rPr lang="en-US" sz="1300" i="1" dirty="0" smtClean="0"/>
              <a:t>et al</a:t>
            </a:r>
            <a:r>
              <a:rPr lang="en-US" sz="1300" dirty="0" smtClean="0"/>
              <a:t>.,</a:t>
            </a:r>
          </a:p>
          <a:p>
            <a:r>
              <a:rPr lang="en-US" sz="1300" dirty="0" smtClean="0"/>
              <a:t>PRD 76 (2007) 034007</a:t>
            </a:r>
            <a:endParaRPr lang="en-US" sz="1300" dirty="0"/>
          </a:p>
        </p:txBody>
      </p: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3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433" y="177496"/>
            <a:ext cx="7483674" cy="883121"/>
          </a:xfrm>
        </p:spPr>
        <p:txBody>
          <a:bodyPr/>
          <a:lstStyle/>
          <a:p>
            <a:r>
              <a:rPr lang="en-US" dirty="0" smtClean="0"/>
              <a:t>X(3872)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816" y="916581"/>
            <a:ext cx="8877184" cy="26022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Upper limit on the branching ratio by </a:t>
            </a:r>
            <a:r>
              <a:rPr lang="en-US" dirty="0" err="1" smtClean="0"/>
              <a:t>LHCb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BR(</a:t>
            </a:r>
            <a:r>
              <a:rPr lang="en-US" dirty="0" err="1" smtClean="0"/>
              <a:t>X</a:t>
            </a:r>
            <a:r>
              <a:rPr lang="en-US" dirty="0" err="1" smtClean="0">
                <a:sym typeface="Wingdings"/>
              </a:rPr>
              <a:t>pp</a:t>
            </a:r>
            <a:r>
              <a:rPr lang="en-US" dirty="0" smtClean="0">
                <a:sym typeface="Wingdings"/>
              </a:rPr>
              <a:t>)</a:t>
            </a:r>
            <a:r>
              <a:rPr lang="en-US" dirty="0" smtClean="0"/>
              <a:t> &lt; 0.002*BR(X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J/</a:t>
            </a:r>
            <a:r>
              <a:rPr lang="en-US" dirty="0" err="1" smtClean="0">
                <a:latin typeface="Symbol" charset="2"/>
                <a:cs typeface="Symbol" charset="2"/>
              </a:rPr>
              <a:t>Yp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And  </a:t>
            </a:r>
            <a:r>
              <a:rPr lang="en-US" dirty="0"/>
              <a:t>BR(J/</a:t>
            </a:r>
            <a:r>
              <a:rPr lang="en-US" dirty="0" err="1">
                <a:latin typeface="Symbol" charset="2"/>
                <a:cs typeface="Symbol" charset="2"/>
              </a:rPr>
              <a:t>Yp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/>
              <a:t>) &gt; 0.026    [pdg12</a:t>
            </a:r>
            <a:r>
              <a:rPr lang="en-US" dirty="0" smtClean="0"/>
              <a:t>]</a:t>
            </a:r>
          </a:p>
          <a:p>
            <a:pPr marL="0" indent="0">
              <a:buNone/>
            </a:pPr>
            <a:r>
              <a:rPr lang="en-US" dirty="0" smtClean="0"/>
              <a:t>Implies:</a:t>
            </a:r>
          </a:p>
          <a:p>
            <a:pPr marL="0" indent="0">
              <a:buNone/>
            </a:pPr>
            <a:r>
              <a:rPr lang="en-US" dirty="0" smtClean="0">
                <a:latin typeface="Symbol" charset="2"/>
                <a:cs typeface="Symbol" charset="2"/>
              </a:rPr>
              <a:t>		s</a:t>
            </a:r>
            <a:r>
              <a:rPr lang="en-US" dirty="0" smtClean="0"/>
              <a:t>(</a:t>
            </a:r>
            <a:r>
              <a:rPr lang="en-US" dirty="0" err="1" smtClean="0"/>
              <a:t>pp</a:t>
            </a:r>
            <a:r>
              <a:rPr lang="en-US" dirty="0" err="1" smtClean="0">
                <a:sym typeface="Wingdings"/>
              </a:rPr>
              <a:t>X</a:t>
            </a:r>
            <a:r>
              <a:rPr lang="en-US" dirty="0" smtClean="0">
                <a:sym typeface="Wingdings"/>
              </a:rPr>
              <a:t>(3872)) ~ (67 +- ?) </a:t>
            </a:r>
            <a:r>
              <a:rPr lang="en-US" dirty="0" err="1" smtClean="0">
                <a:sym typeface="Wingdings"/>
              </a:rPr>
              <a:t>nb</a:t>
            </a:r>
            <a:r>
              <a:rPr lang="en-US" dirty="0" smtClean="0">
                <a:sym typeface="Wingdings"/>
              </a:rPr>
              <a:t>     </a:t>
            </a:r>
          </a:p>
        </p:txBody>
      </p:sp>
      <p:sp>
        <p:nvSpPr>
          <p:cNvPr id="8" name="Textfeld 96"/>
          <p:cNvSpPr txBox="1"/>
          <p:nvPr/>
        </p:nvSpPr>
        <p:spPr>
          <a:xfrm>
            <a:off x="2467538" y="2321968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42" y="3119938"/>
            <a:ext cx="4608825" cy="32942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7642" y="3168756"/>
            <a:ext cx="2968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Here: assume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=50 </a:t>
            </a:r>
            <a:r>
              <a:rPr lang="en-US" dirty="0" err="1" smtClean="0"/>
              <a:t>nb</a:t>
            </a:r>
            <a:endParaRPr lang="en-US" dirty="0" smtClean="0"/>
          </a:p>
          <a:p>
            <a:r>
              <a:rPr lang="en-US" dirty="0" smtClean="0"/>
              <a:t>“Low </a:t>
            </a:r>
            <a:r>
              <a:rPr lang="en-US" dirty="0" err="1" smtClean="0"/>
              <a:t>lumi</a:t>
            </a:r>
            <a:r>
              <a:rPr lang="en-US" dirty="0" smtClean="0"/>
              <a:t>” – mode 2x10</a:t>
            </a:r>
            <a:r>
              <a:rPr lang="en-US" baseline="30000" dirty="0" smtClean="0"/>
              <a:t>31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Mass resolution &lt; 100 keV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1690" y="4885556"/>
            <a:ext cx="122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Galuska</a:t>
            </a:r>
            <a:endParaRPr lang="en-US" sz="1600" dirty="0"/>
          </a:p>
        </p:txBody>
      </p:sp>
      <p:sp>
        <p:nvSpPr>
          <p:cNvPr id="12" name="Textfeld 96"/>
          <p:cNvSpPr txBox="1"/>
          <p:nvPr/>
        </p:nvSpPr>
        <p:spPr>
          <a:xfrm>
            <a:off x="3117617" y="1121739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_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 flipH="1">
            <a:off x="7172148" y="2044992"/>
            <a:ext cx="1458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 &lt; 1.2 MeV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48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0968"/>
            <a:ext cx="7772400" cy="1143000"/>
          </a:xfrm>
        </p:spPr>
        <p:txBody>
          <a:bodyPr/>
          <a:lstStyle/>
          <a:p>
            <a:r>
              <a:rPr lang="en-US" dirty="0" smtClean="0"/>
              <a:t>Exotics production in pp collisions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73780" y="1700809"/>
            <a:ext cx="3993401" cy="400110"/>
          </a:xfrm>
        </p:spPr>
        <p:txBody>
          <a:bodyPr wrap="none">
            <a:spAutoFit/>
          </a:bodyPr>
          <a:lstStyle/>
          <a:p>
            <a:r>
              <a:rPr lang="en-US" sz="2000" dirty="0" smtClean="0"/>
              <a:t>Production:   all J</a:t>
            </a:r>
            <a:r>
              <a:rPr lang="en-US" sz="2000" baseline="30000" dirty="0" smtClean="0"/>
              <a:t>PC</a:t>
            </a:r>
            <a:r>
              <a:rPr lang="en-US" sz="2000" dirty="0" smtClean="0"/>
              <a:t> accessible</a:t>
            </a:r>
          </a:p>
        </p:txBody>
      </p:sp>
      <p:pic>
        <p:nvPicPr>
          <p:cNvPr id="5" name="Grafik 4" descr="Bali-G_EPJA_PS_19_2004_1_fig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456" y="3192642"/>
            <a:ext cx="4519577" cy="347671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36284" y="6145560"/>
            <a:ext cx="2489709" cy="30777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G.Bali</a:t>
            </a:r>
            <a:r>
              <a:rPr lang="en-US" sz="1400" dirty="0" smtClean="0"/>
              <a:t>, EPJA 1 (2004) 1 (PS)</a:t>
            </a:r>
            <a:endParaRPr lang="en-US" sz="1400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237490" y="544489"/>
            <a:ext cx="1982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_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Grafik 22" descr="ExoticsProduction.png"/>
          <p:cNvPicPr>
            <a:picLocks noChangeAspect="1"/>
          </p:cNvPicPr>
          <p:nvPr/>
        </p:nvPicPr>
        <p:blipFill>
          <a:blip r:embed="rId3" cstate="print"/>
          <a:srcRect r="32933"/>
          <a:stretch>
            <a:fillRect/>
          </a:stretch>
        </p:blipFill>
        <p:spPr>
          <a:xfrm>
            <a:off x="650334" y="1340768"/>
            <a:ext cx="3045217" cy="1597020"/>
          </a:xfrm>
          <a:prstGeom prst="rect">
            <a:avLst/>
          </a:prstGeom>
        </p:spPr>
      </p:pic>
      <p:pic>
        <p:nvPicPr>
          <p:cNvPr id="34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8441" y="2508964"/>
            <a:ext cx="3015322" cy="20721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" name="Rectangle 33"/>
          <p:cNvSpPr>
            <a:spLocks/>
          </p:cNvSpPr>
          <p:nvPr/>
        </p:nvSpPr>
        <p:spPr bwMode="auto">
          <a:xfrm>
            <a:off x="6878912" y="2168010"/>
            <a:ext cx="78244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42094"/>
            <a:r>
              <a:rPr lang="en-US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Hybrids</a:t>
            </a:r>
          </a:p>
        </p:txBody>
      </p:sp>
      <p:sp>
        <p:nvSpPr>
          <p:cNvPr id="37" name="Oval 35"/>
          <p:cNvSpPr>
            <a:spLocks/>
          </p:cNvSpPr>
          <p:nvPr/>
        </p:nvSpPr>
        <p:spPr bwMode="auto">
          <a:xfrm>
            <a:off x="7778140" y="3749832"/>
            <a:ext cx="333747" cy="31030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 sz="2500" dirty="0" smtClean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38" name="Oval 36"/>
          <p:cNvSpPr>
            <a:spLocks/>
          </p:cNvSpPr>
          <p:nvPr/>
        </p:nvSpPr>
        <p:spPr bwMode="auto">
          <a:xfrm>
            <a:off x="6765475" y="3356992"/>
            <a:ext cx="333747" cy="30919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 sz="2500" dirty="0" smtClean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39" name="Oval 37"/>
          <p:cNvSpPr>
            <a:spLocks/>
          </p:cNvSpPr>
          <p:nvPr/>
        </p:nvSpPr>
        <p:spPr bwMode="auto">
          <a:xfrm>
            <a:off x="6792263" y="4149080"/>
            <a:ext cx="333747" cy="30919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 sz="2500" dirty="0" smtClean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40" name="Rectangle 38"/>
          <p:cNvSpPr>
            <a:spLocks/>
          </p:cNvSpPr>
          <p:nvPr/>
        </p:nvSpPr>
        <p:spPr bwMode="auto">
          <a:xfrm>
            <a:off x="6831943" y="4725145"/>
            <a:ext cx="1058637" cy="276999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57799" bIns="0">
            <a:spAutoFit/>
          </a:bodyPr>
          <a:lstStyle/>
          <a:p>
            <a:pPr marL="42094"/>
            <a:r>
              <a:rPr lang="en-US" dirty="0" smtClean="0">
                <a:solidFill>
                  <a:srgbClr val="FF0000"/>
                </a:solidFill>
                <a:latin typeface="+mn-lt"/>
                <a:sym typeface="Chalkboard" pitchFamily="112" charset="0"/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  <a:latin typeface="+mn-lt"/>
                <a:sym typeface="Chalkboard" pitchFamily="112" charset="0"/>
              </a:rPr>
              <a:t>PC</a:t>
            </a:r>
            <a:r>
              <a:rPr lang="en-US" dirty="0" smtClean="0">
                <a:solidFill>
                  <a:srgbClr val="FF0000"/>
                </a:solidFill>
                <a:latin typeface="+mn-lt"/>
                <a:sym typeface="Chalkboard" pitchFamily="112" charset="0"/>
              </a:rPr>
              <a:t> exotic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5170221" y="5229200"/>
            <a:ext cx="3786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3399"/>
                </a:solidFill>
              </a:rPr>
              <a:t>Exotic J</a:t>
            </a:r>
            <a:r>
              <a:rPr lang="en-US" sz="2000" baseline="30000" dirty="0" smtClean="0">
                <a:solidFill>
                  <a:srgbClr val="003399"/>
                </a:solidFill>
              </a:rPr>
              <a:t>PC</a:t>
            </a:r>
            <a:r>
              <a:rPr lang="en-US" sz="2000" dirty="0" smtClean="0">
                <a:solidFill>
                  <a:srgbClr val="003399"/>
                </a:solidFill>
              </a:rPr>
              <a:t> would be clear signal</a:t>
            </a:r>
            <a:endParaRPr lang="en-US" sz="2000" dirty="0">
              <a:solidFill>
                <a:srgbClr val="003399"/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58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2" y="1412776"/>
            <a:ext cx="4822304" cy="2469907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/>
              <a:t>Manifestly exotic: tetra-quark or molecular nature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/>
              <a:t>Z(4430)</a:t>
            </a:r>
            <a:r>
              <a:rPr lang="en-US" baseline="30000" dirty="0" smtClean="0">
                <a:sym typeface="Symbol"/>
              </a:rPr>
              <a:t></a:t>
            </a:r>
            <a:r>
              <a:rPr lang="en-US" dirty="0" smtClean="0"/>
              <a:t> seen by Belle, not confirmed by </a:t>
            </a:r>
            <a:r>
              <a:rPr lang="en-US" dirty="0" err="1" smtClean="0"/>
              <a:t>BaBar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/>
              <a:t>Z(3900)</a:t>
            </a:r>
            <a:r>
              <a:rPr lang="en-US" baseline="30000" dirty="0" smtClean="0">
                <a:sym typeface="Symbol"/>
              </a:rPr>
              <a:t></a:t>
            </a:r>
            <a:r>
              <a:rPr lang="en-US" dirty="0" smtClean="0"/>
              <a:t> seen by BESIII, Belle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en-US" dirty="0" smtClean="0"/>
              <a:t>X(4050)</a:t>
            </a:r>
            <a:r>
              <a:rPr lang="en-US" baseline="30000" dirty="0" smtClean="0">
                <a:sym typeface="Symbol"/>
              </a:rPr>
              <a:t> </a:t>
            </a:r>
            <a:r>
              <a:rPr lang="en-US" dirty="0" smtClean="0"/>
              <a:t>, X(4250)</a:t>
            </a:r>
            <a:r>
              <a:rPr lang="en-US" baseline="30000" dirty="0" smtClean="0">
                <a:sym typeface="Symbol"/>
              </a:rPr>
              <a:t> </a:t>
            </a:r>
            <a:r>
              <a:rPr lang="en-US" dirty="0" smtClean="0"/>
              <a:t> seen by Belle</a:t>
            </a:r>
            <a:endParaRPr lang="en-US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683568" y="386662"/>
            <a:ext cx="6563015" cy="738082"/>
            <a:chOff x="683568" y="386662"/>
            <a:chExt cx="6563015" cy="738082"/>
          </a:xfrm>
        </p:grpSpPr>
        <p:sp>
          <p:nvSpPr>
            <p:cNvPr id="18" name="Titel 1"/>
            <p:cNvSpPr txBox="1">
              <a:spLocks/>
            </p:cNvSpPr>
            <p:nvPr/>
          </p:nvSpPr>
          <p:spPr bwMode="auto">
            <a:xfrm>
              <a:off x="683568" y="632301"/>
              <a:ext cx="656301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Non-</a:t>
              </a:r>
              <a:r>
                <a:rPr kumimoji="0" 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qq</a:t>
              </a: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Mesons:  Charged cc-like States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7" name="Titel 1"/>
            <p:cNvSpPr txBox="1">
              <a:spLocks/>
            </p:cNvSpPr>
            <p:nvPr/>
          </p:nvSpPr>
          <p:spPr bwMode="auto">
            <a:xfrm>
              <a:off x="1753084" y="386662"/>
              <a:ext cx="1859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_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8" name="Titel 1"/>
            <p:cNvSpPr txBox="1">
              <a:spLocks/>
            </p:cNvSpPr>
            <p:nvPr/>
          </p:nvSpPr>
          <p:spPr bwMode="auto">
            <a:xfrm>
              <a:off x="5167536" y="386662"/>
              <a:ext cx="1859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_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9" name="Grafik 8" descr="Choi-SK_Belle_PRL_100_2008_142001_fi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7119" y="1177525"/>
            <a:ext cx="3087369" cy="2971555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741104" y="4125236"/>
            <a:ext cx="2858788" cy="2328100"/>
            <a:chOff x="741104" y="3897052"/>
            <a:chExt cx="2858788" cy="2328100"/>
          </a:xfrm>
        </p:grpSpPr>
        <p:pic>
          <p:nvPicPr>
            <p:cNvPr id="11" name="Inhaltsplatzhalter 6" descr="Ablikim-M_BESIII_1303.5949v1_fig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41104" y="4052107"/>
              <a:ext cx="2858788" cy="2173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1"/>
            <p:cNvSpPr txBox="1"/>
            <p:nvPr/>
          </p:nvSpPr>
          <p:spPr>
            <a:xfrm>
              <a:off x="1127282" y="3897052"/>
              <a:ext cx="18245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BESIII, arXiv:1303.5949</a:t>
              </a:r>
              <a:endParaRPr lang="en-US" sz="1200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3527884" y="4136269"/>
            <a:ext cx="2866926" cy="2293223"/>
            <a:chOff x="3527884" y="3908085"/>
            <a:chExt cx="2866926" cy="2293223"/>
          </a:xfrm>
        </p:grpSpPr>
        <p:pic>
          <p:nvPicPr>
            <p:cNvPr id="13" name="Grafik 12" descr="Belle_1304.0121v2_fig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27884" y="4081843"/>
              <a:ext cx="2866926" cy="2119465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3923928" y="3908085"/>
              <a:ext cx="1726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Belle, arXiv:1304.0121</a:t>
              </a:r>
              <a:endParaRPr lang="en-US" sz="1200" dirty="0"/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7114461" y="4191471"/>
            <a:ext cx="1814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Belle,</a:t>
            </a:r>
          </a:p>
          <a:p>
            <a:r>
              <a:rPr lang="en-US" sz="1200" dirty="0" smtClean="0"/>
              <a:t>PRL 100 (2008) 142001</a:t>
            </a:r>
            <a:endParaRPr lang="en-US" sz="1200" dirty="0"/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41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124" y="3753036"/>
            <a:ext cx="3165989" cy="2964846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683568" y="386662"/>
            <a:ext cx="6563015" cy="738082"/>
            <a:chOff x="683568" y="386662"/>
            <a:chExt cx="6563015" cy="738082"/>
          </a:xfrm>
        </p:grpSpPr>
        <p:sp>
          <p:nvSpPr>
            <p:cNvPr id="16" name="Titel 1"/>
            <p:cNvSpPr txBox="1">
              <a:spLocks/>
            </p:cNvSpPr>
            <p:nvPr/>
          </p:nvSpPr>
          <p:spPr bwMode="auto">
            <a:xfrm>
              <a:off x="683568" y="632301"/>
              <a:ext cx="656301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Non-</a:t>
              </a:r>
              <a:r>
                <a:rPr kumimoji="0" lang="en-US" sz="2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qq</a:t>
              </a: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Mesons:  Charged cc-like States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7" name="Titel 1"/>
            <p:cNvSpPr txBox="1">
              <a:spLocks/>
            </p:cNvSpPr>
            <p:nvPr/>
          </p:nvSpPr>
          <p:spPr bwMode="auto">
            <a:xfrm>
              <a:off x="1727684" y="386662"/>
              <a:ext cx="1859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_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8" name="Titel 1"/>
            <p:cNvSpPr txBox="1">
              <a:spLocks/>
            </p:cNvSpPr>
            <p:nvPr/>
          </p:nvSpPr>
          <p:spPr bwMode="auto">
            <a:xfrm>
              <a:off x="5142136" y="386662"/>
              <a:ext cx="1859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5B8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_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683567" y="1412776"/>
            <a:ext cx="4277901" cy="4247316"/>
            <a:chOff x="683568" y="1412776"/>
            <a:chExt cx="4066220" cy="4247316"/>
          </a:xfrm>
        </p:grpSpPr>
        <p:sp>
          <p:nvSpPr>
            <p:cNvPr id="21" name="Inhaltsplatzhalter 2"/>
            <p:cNvSpPr txBox="1">
              <a:spLocks/>
            </p:cNvSpPr>
            <p:nvPr/>
          </p:nvSpPr>
          <p:spPr bwMode="auto">
            <a:xfrm>
              <a:off x="683568" y="1412776"/>
              <a:ext cx="4066220" cy="4247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>
                  <a:srgbClr val="009EE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Planned studies with PANDA</a:t>
              </a:r>
            </a:p>
            <a:p>
              <a:pPr marL="742950" marR="0" lvl="1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5B82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cs typeface="+mn-cs"/>
                </a:rPr>
                <a:t>production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</a:rPr>
                <a:t> in </a:t>
              </a:r>
              <a:r>
                <a:rPr kumimoji="0" lang="en-US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</a:rPr>
                <a:t>pp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</a:rPr>
                <a:t>:</a:t>
              </a:r>
            </a:p>
            <a:p>
              <a:pPr marL="742950" marR="0" lvl="1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5B82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</a:rPr>
                <a:t>	</a:t>
              </a:r>
              <a:r>
                <a:rPr kumimoji="0" lang="en-US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</a:rPr>
                <a:t>pp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 Z(4430)</a:t>
              </a:r>
              <a:r>
                <a:rPr kumimoji="0" lang="en-US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Symbol"/>
                </a:rPr>
                <a:t>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cs typeface="Arial"/>
                  <a:sym typeface="Wingdings" pitchFamily="2" charset="2"/>
                </a:rPr>
                <a:t>π</a:t>
              </a: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  <a:sym typeface="Wingdings" pitchFamily="2" charset="2"/>
              </a:endParaRPr>
            </a:p>
            <a:p>
              <a:pPr marL="742950" marR="0" lvl="1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>
                  <a:srgbClr val="005B82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	Z(4430)</a:t>
              </a:r>
              <a:r>
                <a:rPr kumimoji="0" lang="en-US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Symbol"/>
                </a:rPr>
                <a:t>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 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cs typeface="Arial"/>
                  <a:sym typeface="Wingdings" pitchFamily="2" charset="2"/>
                </a:rPr>
                <a:t>ψ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(2S)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cs typeface="Arial"/>
                  <a:sym typeface="Wingdings" pitchFamily="2" charset="2"/>
                </a:rPr>
                <a:t>π</a:t>
              </a:r>
              <a:r>
                <a:rPr kumimoji="0" lang="el-GR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cs typeface="Arial"/>
                  <a:sym typeface="Symbol"/>
                </a:rPr>
                <a:t>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cs typeface="Arial"/>
                  <a:sym typeface="Symbol"/>
                </a:rPr>
                <a:t>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cs typeface="Arial"/>
                  <a:sym typeface="Symbol"/>
                </a:rPr>
                <a:t>x</a:t>
              </a: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  <a:sym typeface="Wingdings" pitchFamily="2" charset="2"/>
              </a:endParaRPr>
            </a:p>
            <a:p>
              <a:pPr marL="742950" marR="0" lvl="1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5B82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lang="en-US" sz="2200" i="1" kern="0" dirty="0">
                  <a:solidFill>
                    <a:srgbClr val="FF0000"/>
                  </a:solidFill>
                  <a:latin typeface="+mn-lt"/>
                  <a:sym typeface="Wingdings" pitchFamily="2" charset="2"/>
                </a:rPr>
                <a:t>formation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 in </a:t>
              </a:r>
              <a:r>
                <a:rPr kumimoji="0" lang="en-US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pn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:</a:t>
              </a:r>
            </a:p>
            <a:p>
              <a:pPr marL="742950" marR="0" lvl="1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5B82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	</a:t>
              </a:r>
              <a:r>
                <a:rPr kumimoji="0" lang="en-US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pd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  Z(4430)</a:t>
              </a:r>
              <a:r>
                <a:rPr kumimoji="0" lang="en-US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- </a:t>
              </a:r>
              <a:r>
                <a:rPr kumimoji="0" lang="en-US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p</a:t>
              </a:r>
              <a:r>
                <a:rPr kumimoji="0" lang="en-US" sz="22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spectator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      	   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ψ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(2S)</a:t>
              </a:r>
              <a:r>
                <a:rPr kumimoji="0" lang="en-US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cs typeface="Arial"/>
                  <a:sym typeface="Wingdings" pitchFamily="2" charset="2"/>
                </a:rPr>
                <a:t>π</a:t>
              </a:r>
              <a:r>
                <a:rPr kumimoji="0" lang="en-US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- </a:t>
              </a:r>
              <a:r>
                <a:rPr kumimoji="0" lang="en-US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p</a:t>
              </a:r>
              <a:r>
                <a:rPr kumimoji="0" lang="en-US" sz="22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spectator</a:t>
              </a: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+mn-cs"/>
                <a:sym typeface="Wingdings" pitchFamily="2" charset="2"/>
              </a:endParaRPr>
            </a:p>
            <a:p>
              <a:pPr marL="742950" marR="0" lvl="1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5B82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	must </a:t>
              </a:r>
              <a:r>
                <a:rPr kumimoji="0" lang="en-US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reconstru</a:t>
              </a:r>
              <a:r>
                <a:rPr lang="en-US" sz="2200" kern="0" dirty="0" err="1" smtClean="0">
                  <a:latin typeface="+mn-lt"/>
                  <a:sym typeface="Wingdings" pitchFamily="2" charset="2"/>
                </a:rPr>
                <a:t>ct</a:t>
              </a:r>
              <a:r>
                <a:rPr lang="en-US" sz="2200" kern="0" dirty="0" smtClean="0">
                  <a:latin typeface="+mn-lt"/>
                  <a:sym typeface="Wingdings" pitchFamily="2" charset="2"/>
                </a:rPr>
                <a:t> the 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spectator proton </a:t>
              </a:r>
              <a:r>
                <a:rPr lang="en-US" sz="2200" kern="0" dirty="0">
                  <a:latin typeface="+mn-lt"/>
                  <a:sym typeface="Wingdings" pitchFamily="2" charset="2"/>
                </a:rPr>
                <a:t/>
              </a:r>
              <a:br>
                <a:rPr lang="en-US" sz="2200" kern="0" dirty="0">
                  <a:latin typeface="+mn-lt"/>
                  <a:sym typeface="Wingdings" pitchFamily="2" charset="2"/>
                </a:rPr>
              </a:b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cs typeface="+mn-cs"/>
                  <a:sym typeface="Wingdings" pitchFamily="2" charset="2"/>
                </a:rPr>
                <a:t>reduced mass resolution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 rot="10800000">
              <a:off x="3417219" y="2398551"/>
              <a:ext cx="175295" cy="225703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2200" baseline="30000" dirty="0" smtClean="0">
                  <a:sym typeface="Symbol"/>
                </a:rPr>
                <a:t></a:t>
              </a:r>
              <a:endParaRPr lang="en-US" sz="2200" baseline="300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1511660" y="2168860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511660" y="3573016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3190770" y="1772816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945215" y="3140968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</p:grpSp>
      <p:pic>
        <p:nvPicPr>
          <p:cNvPr id="22" name="Grafik 21" descr="z4430_ppb_daliz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8124" y="1032849"/>
            <a:ext cx="3168805" cy="296765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86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6928"/>
            <a:ext cx="8458200" cy="1143000"/>
          </a:xfrm>
        </p:spPr>
        <p:txBody>
          <a:bodyPr/>
          <a:lstStyle/>
          <a:p>
            <a:r>
              <a:rPr lang="en-US" dirty="0" smtClean="0"/>
              <a:t>Open Charm Spectroscopy </a:t>
            </a:r>
            <a:br>
              <a:rPr lang="en-US" dirty="0" smtClean="0"/>
            </a:br>
            <a:r>
              <a:rPr lang="en-US" dirty="0" smtClean="0"/>
              <a:t>with Antiproton Annihilation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20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894390" y="1363522"/>
            <a:ext cx="4055212" cy="3289590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</a:t>
            </a:r>
            <a:r>
              <a:rPr lang="de-DE" dirty="0"/>
              <a:t>C</a:t>
            </a:r>
            <a:r>
              <a:rPr lang="de-DE" dirty="0" smtClean="0"/>
              <a:t>harm:  The </a:t>
            </a:r>
            <a:r>
              <a:rPr lang="de-DE" dirty="0" err="1" smtClean="0"/>
              <a:t>D</a:t>
            </a:r>
            <a:r>
              <a:rPr lang="de-DE" baseline="-25000" dirty="0" err="1" smtClean="0"/>
              <a:t>s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pectrum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46496" y="1395164"/>
            <a:ext cx="4478372" cy="4515804"/>
          </a:xfrm>
        </p:spPr>
        <p:txBody>
          <a:bodyPr/>
          <a:lstStyle/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Th./expt. in qualitative agreement for D states, but some details open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Many new D</a:t>
            </a:r>
            <a:r>
              <a:rPr lang="en-GB" sz="2000" baseline="-25000" dirty="0" smtClean="0"/>
              <a:t>J</a:t>
            </a:r>
            <a:r>
              <a:rPr lang="en-GB" sz="2000" dirty="0" smtClean="0"/>
              <a:t> mesons </a:t>
            </a:r>
            <a:r>
              <a:rPr lang="en-GB" sz="2000" dirty="0" smtClean="0"/>
              <a:t>(e.g. </a:t>
            </a:r>
            <a:r>
              <a:rPr lang="en-GB" sz="2000" dirty="0" err="1" smtClean="0"/>
              <a:t>LHCb</a:t>
            </a:r>
            <a:r>
              <a:rPr lang="en-GB" sz="2000" dirty="0" smtClean="0"/>
              <a:t>) 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new narrow states (2003): </a:t>
            </a:r>
            <a:br>
              <a:rPr lang="en-GB" sz="2000" dirty="0" smtClean="0"/>
            </a:br>
            <a:r>
              <a:rPr lang="en-GB" sz="2000" dirty="0" smtClean="0"/>
              <a:t>D</a:t>
            </a:r>
            <a:r>
              <a:rPr lang="en-GB" sz="2000" baseline="-25000" dirty="0" smtClean="0"/>
              <a:t>s</a:t>
            </a:r>
            <a:r>
              <a:rPr lang="en-GB" sz="2000" baseline="30000" dirty="0" smtClean="0"/>
              <a:t>*</a:t>
            </a:r>
            <a:r>
              <a:rPr lang="en-GB" sz="2000" dirty="0" smtClean="0"/>
              <a:t>(2317) and D</a:t>
            </a:r>
            <a:r>
              <a:rPr lang="en-GB" sz="2000" baseline="-25000" dirty="0" smtClean="0"/>
              <a:t>s</a:t>
            </a:r>
            <a:r>
              <a:rPr lang="en-GB" sz="2000" baseline="30000" dirty="0" smtClean="0"/>
              <a:t>*</a:t>
            </a:r>
            <a:r>
              <a:rPr lang="en-GB" sz="2000" dirty="0" smtClean="0"/>
              <a:t>(2460</a:t>
            </a:r>
            <a:r>
              <a:rPr lang="en-GB" sz="2000" dirty="0" smtClean="0"/>
              <a:t>), </a:t>
            </a:r>
            <a:r>
              <a:rPr lang="en-GB" sz="2000" dirty="0" smtClean="0"/>
              <a:t>(and other </a:t>
            </a:r>
            <a:r>
              <a:rPr lang="en-GB" sz="2000" dirty="0" smtClean="0"/>
              <a:t>broader </a:t>
            </a:r>
            <a:r>
              <a:rPr lang="en-GB" sz="2000" dirty="0" smtClean="0"/>
              <a:t>states more recently)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masses significantly lower than quark model expectation, and just below DK and D</a:t>
            </a:r>
            <a:r>
              <a:rPr lang="en-GB" sz="2000" baseline="30000" dirty="0" smtClean="0"/>
              <a:t>*</a:t>
            </a:r>
            <a:r>
              <a:rPr lang="en-GB" sz="2000" dirty="0" smtClean="0"/>
              <a:t>K threshold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 smtClean="0"/>
              <a:t>Widths are only upper limits</a:t>
            </a:r>
          </a:p>
          <a:p>
            <a:pPr marL="252000" indent="-252000">
              <a:spcBef>
                <a:spcPts val="0"/>
              </a:spcBef>
              <a:spcAft>
                <a:spcPts val="600"/>
              </a:spcAft>
              <a:buSzPct val="120000"/>
              <a:buFont typeface="Arial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I</a:t>
            </a:r>
            <a:r>
              <a:rPr lang="en-GB" sz="2000" dirty="0" smtClean="0">
                <a:solidFill>
                  <a:srgbClr val="FF0000"/>
                </a:solidFill>
              </a:rPr>
              <a:t>nterpretation</a:t>
            </a:r>
            <a:r>
              <a:rPr lang="en-GB" sz="2000" dirty="0" smtClean="0"/>
              <a:t> unclear: DK</a:t>
            </a:r>
            <a:r>
              <a:rPr lang="en-GB" sz="2000" baseline="-25000" dirty="0" smtClean="0"/>
              <a:t> </a:t>
            </a:r>
            <a:r>
              <a:rPr lang="en-GB" sz="2000" dirty="0" smtClean="0"/>
              <a:t>/</a:t>
            </a:r>
            <a:r>
              <a:rPr lang="en-GB" sz="2000" baseline="-25000" dirty="0" smtClean="0"/>
              <a:t> </a:t>
            </a:r>
            <a:r>
              <a:rPr lang="en-GB" sz="2000" dirty="0" smtClean="0"/>
              <a:t>D</a:t>
            </a:r>
            <a:r>
              <a:rPr lang="en-GB" sz="2000" baseline="30000" dirty="0" smtClean="0"/>
              <a:t>*</a:t>
            </a:r>
            <a:r>
              <a:rPr lang="en-GB" sz="2000" dirty="0" smtClean="0"/>
              <a:t>K molecules, tetraquarks, chiral doublers, …? </a:t>
            </a:r>
            <a:r>
              <a:rPr lang="en-GB" sz="2000" dirty="0" smtClean="0">
                <a:solidFill>
                  <a:srgbClr val="FF0000"/>
                </a:solidFill>
              </a:rPr>
              <a:t>Sensitive to width</a:t>
            </a:r>
          </a:p>
        </p:txBody>
      </p:sp>
      <p:pic>
        <p:nvPicPr>
          <p:cNvPr id="5" name="Grafik 7" descr="TJ14-120507_PANDA_eQCD_2012_p09crp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2007" y="4680689"/>
            <a:ext cx="2839741" cy="2084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32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525314"/>
            <a:ext cx="7772400" cy="492443"/>
          </a:xfrm>
        </p:spPr>
        <p:txBody>
          <a:bodyPr>
            <a:spAutoFit/>
          </a:bodyPr>
          <a:lstStyle/>
          <a:p>
            <a:r>
              <a:rPr lang="en-US" dirty="0" smtClean="0"/>
              <a:t>Method:  Threshold </a:t>
            </a:r>
            <a:r>
              <a:rPr lang="en-US" dirty="0"/>
              <a:t>S</a:t>
            </a:r>
            <a:r>
              <a:rPr lang="en-US" dirty="0" smtClean="0"/>
              <a:t>can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630" y="2571744"/>
            <a:ext cx="4631052" cy="400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 descr="formula_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3" y="1071546"/>
            <a:ext cx="2264711" cy="560786"/>
          </a:xfrm>
          <a:prstGeom prst="rect">
            <a:avLst/>
          </a:prstGeom>
        </p:spPr>
      </p:pic>
      <p:pic>
        <p:nvPicPr>
          <p:cNvPr id="6" name="Grafik 5" descr="formula_0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4293" y="1500178"/>
            <a:ext cx="6286051" cy="108576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5434" y="1100064"/>
            <a:ext cx="1437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70C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/>
              <a:t>  reaction:  </a:t>
            </a:r>
            <a:endParaRPr lang="en-US" sz="2000" dirty="0"/>
          </a:p>
        </p:txBody>
      </p:sp>
      <p:sp>
        <p:nvSpPr>
          <p:cNvPr id="8" name="Pfeil nach rechts 7"/>
          <p:cNvSpPr>
            <a:spLocks noChangeAspect="1"/>
          </p:cNvSpPr>
          <p:nvPr/>
        </p:nvSpPr>
        <p:spPr bwMode="auto">
          <a:xfrm>
            <a:off x="945148" y="1928802"/>
            <a:ext cx="451573" cy="242316"/>
          </a:xfrm>
          <a:prstGeom prst="rightArrow">
            <a:avLst/>
          </a:prstGeom>
          <a:solidFill>
            <a:srgbClr val="00B0F0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5561141" y="5143512"/>
            <a:ext cx="1516684" cy="100013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5435" y="3742988"/>
            <a:ext cx="30366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2000" dirty="0" smtClean="0"/>
              <a:t>excitation function only depends on m and </a:t>
            </a:r>
            <a:r>
              <a:rPr lang="el-GR" sz="2000" dirty="0" smtClean="0">
                <a:latin typeface="Arial"/>
                <a:cs typeface="Arial"/>
              </a:rPr>
              <a:t>Γ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of</a:t>
            </a:r>
            <a:r>
              <a:rPr lang="de-DE" sz="2000" dirty="0" smtClean="0">
                <a:latin typeface="Arial"/>
                <a:cs typeface="Arial"/>
              </a:rPr>
              <a:t> D</a:t>
            </a:r>
            <a:r>
              <a:rPr lang="de-DE" sz="2000" baseline="-25000" dirty="0" smtClean="0">
                <a:latin typeface="Arial"/>
                <a:cs typeface="Arial"/>
              </a:rPr>
              <a:t>s</a:t>
            </a:r>
            <a:r>
              <a:rPr lang="de-DE" sz="2000" dirty="0" smtClean="0">
                <a:latin typeface="Arial"/>
                <a:cs typeface="Arial"/>
              </a:rPr>
              <a:t>(2317)</a:t>
            </a:r>
            <a:endParaRPr lang="en-US" sz="2000" dirty="0" smtClean="0"/>
          </a:p>
          <a:p>
            <a:pPr marL="252000" indent="-252000">
              <a:spcAft>
                <a:spcPts val="1200"/>
              </a:spcAft>
              <a:buClr>
                <a:srgbClr val="0070C0"/>
              </a:buClr>
              <a:buSzPct val="110000"/>
              <a:buFont typeface="Arial" pitchFamily="34" charset="0"/>
              <a:buChar char="•"/>
            </a:pPr>
            <a:r>
              <a:rPr lang="en-US" sz="2000" dirty="0" smtClean="0"/>
              <a:t>experimental accuracy determined by beam quality (</a:t>
            </a:r>
            <a:r>
              <a:rPr lang="el-GR" sz="2000" dirty="0" smtClean="0"/>
              <a:t>Δ</a:t>
            </a:r>
            <a:r>
              <a:rPr lang="en-US" sz="2000" dirty="0" smtClean="0"/>
              <a:t>p, </a:t>
            </a:r>
            <a:r>
              <a:rPr lang="el-GR" sz="2000" dirty="0" smtClean="0"/>
              <a:t>σ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/p), not by detector resolution</a:t>
            </a:r>
            <a:endParaRPr lang="en-US" sz="20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43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596752"/>
            <a:ext cx="7772400" cy="492443"/>
          </a:xfrm>
        </p:spPr>
        <p:txBody>
          <a:bodyPr>
            <a:spAutoFit/>
          </a:bodyPr>
          <a:lstStyle/>
          <a:p>
            <a:r>
              <a:rPr lang="en-US" dirty="0" smtClean="0"/>
              <a:t>Simulation Results: Energy </a:t>
            </a:r>
            <a:r>
              <a:rPr lang="en-US" dirty="0"/>
              <a:t>S</a:t>
            </a:r>
            <a:r>
              <a:rPr lang="en-US" dirty="0" smtClean="0"/>
              <a:t>can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146752" y="1282165"/>
            <a:ext cx="2689408" cy="369332"/>
          </a:xfrm>
          <a:prstGeom prst="rect">
            <a:avLst/>
          </a:prstGeom>
          <a:solidFill>
            <a:srgbClr val="99CCFF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sum</a:t>
            </a:r>
            <a:r>
              <a:rPr lang="en-US" dirty="0" smtClean="0"/>
              <a:t> =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miss</a:t>
            </a:r>
            <a:r>
              <a:rPr lang="en-US" dirty="0" smtClean="0"/>
              <a:t>(D</a:t>
            </a:r>
            <a:r>
              <a:rPr lang="en-US" baseline="-25000" dirty="0" smtClean="0"/>
              <a:t>s</a:t>
            </a:r>
            <a:r>
              <a:rPr lang="en-US" dirty="0" smtClean="0"/>
              <a:t>) + M(D</a:t>
            </a:r>
            <a:r>
              <a:rPr lang="en-US" baseline="-25000" dirty="0" smtClean="0"/>
              <a:t>s</a:t>
            </a:r>
            <a:r>
              <a:rPr lang="en-US" dirty="0" smtClean="0"/>
              <a:t>)</a:t>
            </a:r>
            <a:endParaRPr lang="en-US" sz="1500" baseline="-40000" dirty="0"/>
          </a:p>
        </p:txBody>
      </p:sp>
      <p:pic>
        <p:nvPicPr>
          <p:cNvPr id="4" name="Inhaltsplatzhalter 3" descr="d2317_scanpoints_60d_100kev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5441" y="1717651"/>
            <a:ext cx="6051476" cy="4416956"/>
          </a:xfrm>
        </p:spPr>
      </p:pic>
      <p:sp>
        <p:nvSpPr>
          <p:cNvPr id="29" name="Textfeld 28"/>
          <p:cNvSpPr txBox="1"/>
          <p:nvPr/>
        </p:nvSpPr>
        <p:spPr>
          <a:xfrm>
            <a:off x="1082464" y="1931966"/>
            <a:ext cx="1433956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82" charset="2"/>
              </a:rPr>
              <a:t>G</a:t>
            </a:r>
            <a:r>
              <a:rPr lang="en-US" dirty="0" smtClean="0"/>
              <a:t> = 100 </a:t>
            </a:r>
            <a:r>
              <a:rPr lang="en-US" dirty="0" err="1" smtClean="0"/>
              <a:t>keV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006" y="4970134"/>
            <a:ext cx="2321994" cy="194721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338" t="11085" r="51209"/>
          <a:stretch>
            <a:fillRect/>
          </a:stretch>
        </p:blipFill>
        <p:spPr bwMode="auto">
          <a:xfrm>
            <a:off x="6758233" y="2658922"/>
            <a:ext cx="2385767" cy="238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3730" y="611918"/>
            <a:ext cx="1880270" cy="227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879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05" y="609600"/>
            <a:ext cx="7772400" cy="1143000"/>
          </a:xfrm>
        </p:spPr>
        <p:txBody>
          <a:bodyPr/>
          <a:lstStyle/>
          <a:p>
            <a:r>
              <a:rPr lang="en-US" dirty="0" smtClean="0"/>
              <a:t>Puzzle One: Hadronic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Visible matter is mostly atoms:</a:t>
            </a:r>
          </a:p>
          <a:p>
            <a:r>
              <a:rPr lang="en-US" dirty="0" smtClean="0"/>
              <a:t>The total is the sum of the parts</a:t>
            </a:r>
          </a:p>
          <a:p>
            <a:pPr lvl="1"/>
            <a:r>
              <a:rPr lang="en-US" dirty="0" smtClean="0"/>
              <a:t>True to ~10</a:t>
            </a:r>
            <a:r>
              <a:rPr lang="en-US" baseline="30000" dirty="0" smtClean="0"/>
              <a:t>-8 </a:t>
            </a:r>
            <a:r>
              <a:rPr lang="en-US" dirty="0" smtClean="0"/>
              <a:t>for an atom </a:t>
            </a:r>
          </a:p>
          <a:p>
            <a:pPr lvl="1"/>
            <a:r>
              <a:rPr lang="en-US" dirty="0" smtClean="0"/>
              <a:t>True to ~10</a:t>
            </a:r>
            <a:r>
              <a:rPr lang="en-US" baseline="30000" dirty="0" smtClean="0"/>
              <a:t>-2 </a:t>
            </a:r>
            <a:r>
              <a:rPr lang="en-US" dirty="0" smtClean="0"/>
              <a:t>for nuclei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rong by x100 for nucleons (protons and neutrons)!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670" y="3968127"/>
            <a:ext cx="2835828" cy="2807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87" y="917143"/>
            <a:ext cx="3740713" cy="2635158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208" y="4172950"/>
            <a:ext cx="2022475" cy="2062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381" y="4201224"/>
            <a:ext cx="2004695" cy="20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917" y="2382762"/>
            <a:ext cx="5390368" cy="3692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Open Charm Spectroscopy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96" y="173566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Goals</a:t>
            </a:r>
          </a:p>
          <a:p>
            <a:r>
              <a:rPr lang="en-US" dirty="0" smtClean="0"/>
              <a:t>Cross section measurement</a:t>
            </a:r>
            <a:br>
              <a:rPr lang="en-US" dirty="0" smtClean="0"/>
            </a:br>
            <a:r>
              <a:rPr lang="en-US" dirty="0" smtClean="0"/>
              <a:t>(1-100 </a:t>
            </a:r>
            <a:r>
              <a:rPr lang="en-US" dirty="0" err="1" smtClean="0"/>
              <a:t>nb</a:t>
            </a:r>
            <a:r>
              <a:rPr lang="en-US" dirty="0" smtClean="0"/>
              <a:t> ?)</a:t>
            </a:r>
          </a:p>
          <a:p>
            <a:r>
              <a:rPr lang="en-US" dirty="0" smtClean="0"/>
              <a:t>Measure width (&amp;mass)</a:t>
            </a:r>
            <a:br>
              <a:rPr lang="en-US" dirty="0" smtClean="0"/>
            </a:br>
            <a:r>
              <a:rPr lang="en-US" dirty="0" smtClean="0"/>
              <a:t>with threshold scan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Mixing</a:t>
            </a:r>
            <a:r>
              <a:rPr lang="en-US" dirty="0" smtClean="0"/>
              <a:t> between states </a:t>
            </a:r>
            <a:br>
              <a:rPr lang="en-US" dirty="0" smtClean="0"/>
            </a:br>
            <a:r>
              <a:rPr lang="en-US" dirty="0" smtClean="0"/>
              <a:t>with same spin, e.g.</a:t>
            </a:r>
            <a:br>
              <a:rPr lang="en-US" dirty="0" smtClean="0"/>
            </a:br>
            <a:r>
              <a:rPr lang="en-US" dirty="0" smtClean="0"/>
              <a:t>D</a:t>
            </a:r>
            <a:r>
              <a:rPr lang="en-US" baseline="-25000" dirty="0" smtClean="0"/>
              <a:t>s1</a:t>
            </a:r>
            <a:r>
              <a:rPr lang="en-US" dirty="0" smtClean="0"/>
              <a:t>(2460)&amp;D</a:t>
            </a:r>
            <a:r>
              <a:rPr lang="en-US" baseline="-25000" dirty="0" smtClean="0"/>
              <a:t>s1</a:t>
            </a:r>
            <a:r>
              <a:rPr lang="en-US" dirty="0" smtClean="0"/>
              <a:t>(2535)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Chiral Symmetry Breaking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very precise mass </a:t>
            </a:r>
            <a:br>
              <a:rPr lang="en-US" dirty="0" smtClean="0"/>
            </a:br>
            <a:r>
              <a:rPr lang="en-US" dirty="0" smtClean="0"/>
              <a:t>measurement of chiral</a:t>
            </a:r>
            <a:br>
              <a:rPr lang="en-US" dirty="0" smtClean="0"/>
            </a:br>
            <a:r>
              <a:rPr lang="en-US" dirty="0" smtClean="0"/>
              <a:t>partners heavy light system</a:t>
            </a:r>
            <a:br>
              <a:rPr lang="en-US" dirty="0" smtClean="0"/>
            </a:br>
            <a:r>
              <a:rPr lang="en-US" dirty="0" smtClean="0"/>
              <a:t>D</a:t>
            </a:r>
            <a:r>
              <a:rPr lang="en-US" baseline="-25000" dirty="0" smtClean="0"/>
              <a:t>s0</a:t>
            </a:r>
            <a:r>
              <a:rPr lang="en-US" dirty="0" smtClean="0"/>
              <a:t>(2317) &amp; D</a:t>
            </a:r>
            <a:r>
              <a:rPr lang="en-US" baseline="-25000" dirty="0" smtClean="0"/>
              <a:t>s1</a:t>
            </a:r>
            <a:r>
              <a:rPr lang="en-US" dirty="0" smtClean="0"/>
              <a:t>(2535)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00952" y="2261808"/>
            <a:ext cx="269847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</a:t>
            </a:r>
            <a:r>
              <a:rPr lang="en-US" sz="2400" baseline="-25000" dirty="0" smtClean="0">
                <a:solidFill>
                  <a:srgbClr val="FF0000"/>
                </a:solidFill>
              </a:rPr>
              <a:t>s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   Missing Mass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1424" y="3933762"/>
            <a:ext cx="1121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4585A5"/>
                </a:solidFill>
              </a:rPr>
              <a:t>D</a:t>
            </a:r>
            <a:r>
              <a:rPr lang="en-US" baseline="-25000" dirty="0" smtClean="0">
                <a:solidFill>
                  <a:srgbClr val="4585A5"/>
                </a:solidFill>
              </a:rPr>
              <a:t>s</a:t>
            </a:r>
            <a:r>
              <a:rPr lang="en-US" dirty="0" smtClean="0">
                <a:solidFill>
                  <a:srgbClr val="4585A5"/>
                </a:solidFill>
              </a:rPr>
              <a:t>(</a:t>
            </a:r>
            <a:r>
              <a:rPr lang="en-US" dirty="0">
                <a:solidFill>
                  <a:srgbClr val="4585A5"/>
                </a:solidFill>
              </a:rPr>
              <a:t>2317)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8185" y="2966141"/>
            <a:ext cx="1121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585A5"/>
                </a:solidFill>
              </a:rPr>
              <a:t>D</a:t>
            </a:r>
            <a:r>
              <a:rPr lang="en-US" baseline="-25000" dirty="0">
                <a:solidFill>
                  <a:srgbClr val="4585A5"/>
                </a:solidFill>
              </a:rPr>
              <a:t>S</a:t>
            </a:r>
            <a:r>
              <a:rPr lang="en-US" dirty="0">
                <a:solidFill>
                  <a:srgbClr val="4585A5"/>
                </a:solidFill>
              </a:rPr>
              <a:t>(2460)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75614" y="3522525"/>
            <a:ext cx="1121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4585A5"/>
                </a:solidFill>
              </a:rPr>
              <a:t>D</a:t>
            </a:r>
            <a:r>
              <a:rPr lang="en-US" baseline="-25000" dirty="0" smtClean="0">
                <a:solidFill>
                  <a:srgbClr val="4585A5"/>
                </a:solidFill>
              </a:rPr>
              <a:t>s</a:t>
            </a:r>
            <a:r>
              <a:rPr lang="en-US" dirty="0" smtClean="0">
                <a:solidFill>
                  <a:srgbClr val="4585A5"/>
                </a:solidFill>
              </a:rPr>
              <a:t>(</a:t>
            </a:r>
            <a:r>
              <a:rPr lang="en-US" dirty="0">
                <a:solidFill>
                  <a:srgbClr val="4585A5"/>
                </a:solidFill>
              </a:rPr>
              <a:t>2535)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05907" y="274297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TRUTH MATCHED VALUES</a:t>
            </a:r>
          </a:p>
          <a:p>
            <a:r>
              <a:rPr lang="de-DE" sz="1200" dirty="0"/>
              <a:t>p&gt;50 MeV/c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8822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Semileptonic</a:t>
            </a:r>
            <a:r>
              <a:rPr lang="en-US" dirty="0" smtClean="0"/>
              <a:t> D</a:t>
            </a:r>
            <a:r>
              <a:rPr lang="en-US" baseline="-25000" dirty="0" smtClean="0"/>
              <a:t>s</a:t>
            </a:r>
            <a:r>
              <a:rPr lang="en-US" dirty="0" smtClean="0"/>
              <a:t>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Semileptonic</a:t>
            </a:r>
            <a:r>
              <a:rPr lang="en-US" dirty="0" smtClean="0"/>
              <a:t> decay allow precision </a:t>
            </a:r>
            <a:br>
              <a:rPr lang="en-US" dirty="0" smtClean="0"/>
            </a:br>
            <a:r>
              <a:rPr lang="en-US" dirty="0" smtClean="0"/>
              <a:t>measurement of CKM matrix</a:t>
            </a:r>
            <a:br>
              <a:rPr lang="en-US" dirty="0" smtClean="0"/>
            </a:br>
            <a:r>
              <a:rPr lang="en-US" dirty="0" smtClean="0"/>
              <a:t>elements 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cd</a:t>
            </a:r>
            <a:r>
              <a:rPr lang="en-US" dirty="0" smtClean="0"/>
              <a:t>| and |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cs</a:t>
            </a:r>
            <a:r>
              <a:rPr lang="en-US" dirty="0" smtClean="0"/>
              <a:t>|</a:t>
            </a:r>
          </a:p>
          <a:p>
            <a:r>
              <a:rPr lang="en-US" dirty="0" smtClean="0"/>
              <a:t>Form factor quantifies transition</a:t>
            </a:r>
          </a:p>
          <a:p>
            <a:r>
              <a:rPr lang="en-US" dirty="0" smtClean="0"/>
              <a:t>FF provides new method to </a:t>
            </a:r>
            <a:br>
              <a:rPr lang="en-US" dirty="0" smtClean="0"/>
            </a:br>
            <a:r>
              <a:rPr lang="en-US" dirty="0" smtClean="0"/>
              <a:t>improve </a:t>
            </a:r>
            <a:r>
              <a:rPr lang="en-US" dirty="0" err="1" smtClean="0">
                <a:latin typeface="Symbol" charset="2"/>
                <a:cs typeface="Symbol" charset="2"/>
              </a:rPr>
              <a:t>h,h</a:t>
            </a:r>
            <a:r>
              <a:rPr lang="en-US" dirty="0" smtClean="0"/>
              <a:t>’ mixing angle</a:t>
            </a:r>
          </a:p>
          <a:p>
            <a:endParaRPr lang="en-US" dirty="0" smtClean="0"/>
          </a:p>
          <a:p>
            <a:r>
              <a:rPr lang="en-US" dirty="0" smtClean="0"/>
              <a:t>Exclusive </a:t>
            </a:r>
            <a:r>
              <a:rPr lang="en-US" dirty="0" err="1" smtClean="0"/>
              <a:t>reco</a:t>
            </a:r>
            <a:r>
              <a:rPr lang="en-US" dirty="0" smtClean="0"/>
              <a:t>. of both D mesons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Competitiveness requires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full FAIR facility.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33" y="1900921"/>
            <a:ext cx="3492983" cy="459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3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6928"/>
            <a:ext cx="8458200" cy="1143000"/>
          </a:xfrm>
        </p:spPr>
        <p:txBody>
          <a:bodyPr/>
          <a:lstStyle/>
          <a:p>
            <a:r>
              <a:rPr lang="en-US" dirty="0" smtClean="0"/>
              <a:t>Baryon-Antibaryon </a:t>
            </a:r>
            <a:r>
              <a:rPr lang="en-US" dirty="0"/>
              <a:t>Spectroscopy</a:t>
            </a:r>
            <a:br>
              <a:rPr lang="en-US" dirty="0"/>
            </a:br>
            <a:r>
              <a:rPr lang="en-US" dirty="0"/>
              <a:t>with Antiproton Annihilation 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4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Baryon Spectroscopy</a:t>
            </a:r>
            <a:endParaRPr lang="en-US" dirty="0"/>
          </a:p>
        </p:txBody>
      </p:sp>
      <p:pic>
        <p:nvPicPr>
          <p:cNvPr id="21" name="Picture 19" descr="BMetsch_Xspec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6000" y="1026239"/>
            <a:ext cx="4193325" cy="278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BMetsch_Ospe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892" y="3991087"/>
            <a:ext cx="4153549" cy="281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7416316" y="5958786"/>
            <a:ext cx="1165704" cy="338554"/>
          </a:xfrm>
          <a:prstGeom prst="rect">
            <a:avLst/>
          </a:prstGeom>
          <a:solidFill>
            <a:srgbClr val="99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smtClean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de-DE" sz="1600" baseline="30000" smtClean="0">
                <a:solidFill>
                  <a:srgbClr val="000000"/>
                </a:solidFill>
                <a:latin typeface="Symbol" pitchFamily="18" charset="2"/>
              </a:rPr>
              <a:t>*</a:t>
            </a:r>
            <a:r>
              <a:rPr lang="de-DE" sz="1600" smtClean="0">
                <a:solidFill>
                  <a:srgbClr val="000000"/>
                </a:solidFill>
                <a:latin typeface="Arial" charset="0"/>
              </a:rPr>
              <a:t> : 0 </a:t>
            </a:r>
            <a:r>
              <a:rPr lang="de-DE" sz="1600" smtClean="0">
                <a:solidFill>
                  <a:srgbClr val="000000"/>
                </a:solidFill>
                <a:latin typeface="Symbol" pitchFamily="18" charset="2"/>
              </a:rPr>
              <a:t>****</a:t>
            </a:r>
            <a:endParaRPr lang="de-DE" sz="1600" i="1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7452324" y="2934450"/>
            <a:ext cx="1141659" cy="338554"/>
          </a:xfrm>
          <a:prstGeom prst="rect">
            <a:avLst/>
          </a:prstGeom>
          <a:solidFill>
            <a:srgbClr val="99CC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de-DE" sz="1600" baseline="30000" dirty="0" smtClean="0">
                <a:solidFill>
                  <a:srgbClr val="000000"/>
                </a:solidFill>
                <a:latin typeface="Symbol" pitchFamily="18" charset="2"/>
              </a:rPr>
              <a:t>*</a:t>
            </a:r>
            <a:r>
              <a:rPr lang="de-DE" sz="1600" dirty="0" smtClean="0">
                <a:solidFill>
                  <a:srgbClr val="000000"/>
                </a:solidFill>
                <a:latin typeface="Arial" charset="0"/>
              </a:rPr>
              <a:t> : 1 </a:t>
            </a:r>
            <a:r>
              <a:rPr lang="de-DE" sz="1600" dirty="0" smtClean="0">
                <a:solidFill>
                  <a:srgbClr val="000000"/>
                </a:solidFill>
                <a:latin typeface="Symbol" pitchFamily="18" charset="2"/>
              </a:rPr>
              <a:t>****</a:t>
            </a:r>
            <a:endParaRPr lang="de-DE" sz="1600" i="1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375756" y="6545391"/>
            <a:ext cx="2210862" cy="276999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Quark Model: B.</a:t>
            </a:r>
            <a:r>
              <a:rPr kumimoji="0" lang="de-DE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de-DE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Metsch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et al.</a:t>
            </a:r>
            <a:endParaRPr kumimoji="0" lang="de-DE" sz="12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683568" y="1201304"/>
            <a:ext cx="3922204" cy="3473904"/>
            <a:chOff x="683568" y="1201304"/>
            <a:chExt cx="3922204" cy="3473904"/>
          </a:xfrm>
        </p:grpSpPr>
        <p:sp>
          <p:nvSpPr>
            <p:cNvPr id="19" name="Inhaltsplatzhalter 2"/>
            <p:cNvSpPr txBox="1">
              <a:spLocks/>
            </p:cNvSpPr>
            <p:nvPr/>
          </p:nvSpPr>
          <p:spPr bwMode="auto">
            <a:xfrm>
              <a:off x="683568" y="1412776"/>
              <a:ext cx="3922204" cy="3262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9EE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significant fraction of pp cross section into final state B</a:t>
              </a:r>
              <a:r>
                <a:rPr kumimoji="0" lang="en-US" sz="2200" b="0" i="0" u="none" strike="noStrike" kern="0" cap="none" spc="0" normalizeH="0" baseline="-2500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</a:t>
              </a:r>
              <a:r>
                <a:rPr kumimoji="0" lang="en-US" sz="2200" b="0" i="0" u="none" strike="noStrike" kern="0" cap="none" spc="0" normalizeH="0" baseline="-2500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+</a:t>
              </a:r>
              <a:r>
                <a:rPr kumimoji="0" lang="en-US" sz="2200" b="0" i="0" u="none" strike="noStrike" kern="0" cap="none" spc="0" normalizeH="0" baseline="-2500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mesons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9EE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almost nothing known on excited states of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Ξ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or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</a:rPr>
                <a:t>Ω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</a:rPr>
                <a:t> hyperons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9EE0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</a:rPr>
                <a:t>σ(pp 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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ΞΞ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) ≈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μ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b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9EE0"/>
                </a:buClr>
                <a:buSzTx/>
                <a:buFontTx/>
                <a:buNone/>
                <a:tabLst/>
                <a:defRPr/>
              </a:pP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	σ(pp 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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Wingdings" pitchFamily="2" charset="2"/>
                </a:rPr>
                <a:t>ΩΩ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) ≈ 0.1 </a:t>
              </a:r>
              <a:r>
                <a:rPr kumimoji="0" lang="el-GR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μ</a:t>
              </a:r>
              <a:r>
                <a:rPr kumimoji="0" lang="de-DE" sz="22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b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743908" y="1201304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2051720" y="1821839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403648" y="3501008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303748" y="3465004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362678" y="3954542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390570" y="4005064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</p:grp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51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 bwMode="auto">
          <a:xfrm>
            <a:off x="5148064" y="0"/>
            <a:ext cx="3995936" cy="8727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Grafik 3" descr="EffDalitz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3264" y="3356992"/>
            <a:ext cx="3665220" cy="32289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Ξ</a:t>
            </a:r>
            <a:r>
              <a:rPr lang="en-US" baseline="30000" dirty="0" smtClean="0"/>
              <a:t>*</a:t>
            </a:r>
            <a:r>
              <a:rPr lang="en-US" dirty="0" smtClean="0"/>
              <a:t> detection with PANDA</a:t>
            </a:r>
            <a:endParaRPr lang="en-US" dirty="0"/>
          </a:p>
        </p:txBody>
      </p:sp>
      <p:pic>
        <p:nvPicPr>
          <p:cNvPr id="7" name="Grafik 4" descr="reaction_XiXipi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4722" y="332656"/>
            <a:ext cx="3161734" cy="2834863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683568" y="1268760"/>
            <a:ext cx="4246240" cy="3549689"/>
            <a:chOff x="683568" y="1268760"/>
            <a:chExt cx="4246240" cy="3549689"/>
          </a:xfrm>
        </p:grpSpPr>
        <p:sp>
          <p:nvSpPr>
            <p:cNvPr id="15" name="Inhaltsplatzhalter 2"/>
            <p:cNvSpPr txBox="1">
              <a:spLocks/>
            </p:cNvSpPr>
            <p:nvPr/>
          </p:nvSpPr>
          <p:spPr bwMode="auto">
            <a:xfrm>
              <a:off x="683568" y="1268760"/>
              <a:ext cx="4246240" cy="3549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characteristic event topology</a:t>
              </a:r>
              <a:endParaRPr kumimoji="0" 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σ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μ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b:  ~10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7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Ξ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/d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produced</a:t>
              </a:r>
              <a:endParaRPr kumimoji="0" lang="de-DE" sz="22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final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states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to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studied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:       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 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*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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π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,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η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,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Λ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K,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Σ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K,      	 	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(1530)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π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,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Ξ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π</a:t>
              </a:r>
              <a:r>
                <a:rPr kumimoji="0" lang="de-DE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π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Symbol" pitchFamily="18" charset="2"/>
                </a:rPr>
                <a:t>,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 pitchFamily="18" charset="2"/>
                </a:rPr>
                <a:t> …</a:t>
              </a:r>
            </a:p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benchmark channel:               6.57 GeV/c  p</a:t>
              </a:r>
              <a:r>
                <a:rPr kumimoji="0" lang="en-US" sz="2200" b="0" i="0" u="none" strike="noStrike" kern="0" cap="none" spc="0" normalizeH="0" baseline="-25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 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Wingdings" pitchFamily="2" charset="2"/>
                </a:rPr>
                <a:t>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Ξ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Ξ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+ </a:t>
              </a:r>
              <a:r>
                <a:rPr kumimoji="0" lang="el-G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π</a:t>
              </a:r>
              <a:r>
                <a:rPr kumimoji="0" lang="de-DE" sz="2200" b="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</a:t>
              </a:r>
              <a:endParaRPr kumimoji="0" lang="de-DE" sz="22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252000" marR="0" lvl="0" indent="-25200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70C0"/>
                </a:buClr>
                <a:buSzPct val="110000"/>
                <a:buFont typeface="Arial" pitchFamily="34" charset="0"/>
                <a:buChar char="•"/>
                <a:tabLst/>
                <a:defRPr/>
              </a:pP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no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empty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regions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or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discontinuities</a:t>
              </a:r>
              <a:r>
                <a:rPr kumimoji="0" lang="de-DE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in Dalitz </a:t>
              </a:r>
              <a:r>
                <a:rPr kumimoji="0" lang="de-DE" sz="22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plot</a:t>
              </a:r>
              <a:endParaRPr kumimoji="0" lang="de-DE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095836" y="2226350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671900" y="2226350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591780" y="3378478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3671900" y="3320988"/>
              <a:ext cx="157094" cy="3385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200" dirty="0" smtClean="0"/>
                <a:t>_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2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Haidenbauer-J_0912.2663v1_fig4.png"/>
          <p:cNvPicPr>
            <a:picLocks/>
          </p:cNvPicPr>
          <p:nvPr/>
        </p:nvPicPr>
        <p:blipFill>
          <a:blip r:embed="rId2" cstate="print"/>
          <a:srcRect l="4000" t="8750" r="5333" b="3500"/>
          <a:stretch>
            <a:fillRect/>
          </a:stretch>
        </p:blipFill>
        <p:spPr>
          <a:xfrm>
            <a:off x="5536890" y="1009207"/>
            <a:ext cx="3427600" cy="27078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Charm Baryons with PANDA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412776"/>
            <a:ext cx="4714292" cy="4247317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identification challenging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err="1" smtClean="0">
                <a:latin typeface="Symbol" pitchFamily="82" charset="2"/>
              </a:rPr>
              <a:t>L</a:t>
            </a:r>
            <a:r>
              <a:rPr lang="en-US" baseline="-25000" dirty="0" err="1" smtClean="0"/>
              <a:t>c</a:t>
            </a:r>
            <a:r>
              <a:rPr lang="en-US" dirty="0" smtClean="0"/>
              <a:t> and </a:t>
            </a:r>
            <a:r>
              <a:rPr lang="en-US" dirty="0" smtClean="0">
                <a:latin typeface="Symbol" pitchFamily="82" charset="2"/>
              </a:rPr>
              <a:t>S</a:t>
            </a:r>
            <a:r>
              <a:rPr lang="en-US" baseline="-25000" dirty="0" smtClean="0"/>
              <a:t>c </a:t>
            </a:r>
            <a:r>
              <a:rPr lang="en-US" dirty="0" smtClean="0"/>
              <a:t>: max E* &lt; 1 GeV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cross section may reach ~1</a:t>
            </a:r>
            <a:r>
              <a:rPr lang="el-GR" dirty="0" smtClean="0">
                <a:latin typeface="Calibri"/>
              </a:rPr>
              <a:t>μ</a:t>
            </a:r>
            <a:r>
              <a:rPr lang="de-DE" dirty="0" smtClean="0">
                <a:latin typeface="Arial"/>
                <a:cs typeface="Arial"/>
              </a:rPr>
              <a:t>b, but </a:t>
            </a:r>
            <a:r>
              <a:rPr lang="en-US" dirty="0" smtClean="0"/>
              <a:t>large uncertainty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predicted narrow hidden charm baryon states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can be searched for with PANDA in N</a:t>
            </a:r>
            <a:r>
              <a:rPr lang="en-US" baseline="30000" dirty="0" smtClean="0">
                <a:sym typeface="Wingdings" pitchFamily="2" charset="2"/>
              </a:rPr>
              <a:t>*</a:t>
            </a:r>
            <a:r>
              <a:rPr lang="en-US" baseline="-25000" dirty="0" smtClean="0">
                <a:sym typeface="Wingdings" pitchFamily="2" charset="2"/>
              </a:rPr>
              <a:t>cc</a:t>
            </a:r>
            <a:r>
              <a:rPr lang="en-US" dirty="0" smtClean="0">
                <a:sym typeface="Wingdings" pitchFamily="2" charset="2"/>
              </a:rPr>
              <a:t>  N</a:t>
            </a:r>
            <a:r>
              <a:rPr lang="en-US" baseline="-25000" dirty="0" smtClean="0">
                <a:sym typeface="Wingdings" pitchFamily="2" charset="2"/>
              </a:rPr>
              <a:t> </a:t>
            </a:r>
            <a:r>
              <a:rPr lang="el-GR" dirty="0" smtClean="0">
                <a:latin typeface="Arial"/>
                <a:cs typeface="Arial"/>
                <a:sym typeface="Wingdings" pitchFamily="2" charset="2"/>
              </a:rPr>
              <a:t>η</a:t>
            </a:r>
            <a:r>
              <a:rPr lang="en-US" baseline="-25000" dirty="0" smtClean="0">
                <a:sym typeface="Wingdings" pitchFamily="2" charset="2"/>
              </a:rPr>
              <a:t>c</a:t>
            </a:r>
            <a:r>
              <a:rPr lang="en-US" dirty="0" smtClean="0">
                <a:sym typeface="Wingdings" pitchFamily="2" charset="2"/>
              </a:rPr>
              <a:t> and N</a:t>
            </a:r>
            <a:r>
              <a:rPr lang="en-US" baseline="30000" dirty="0" smtClean="0">
                <a:sym typeface="Wingdings" pitchFamily="2" charset="2"/>
              </a:rPr>
              <a:t>*</a:t>
            </a:r>
            <a:r>
              <a:rPr lang="en-US" dirty="0" smtClean="0">
                <a:sym typeface="Wingdings" pitchFamily="2" charset="2"/>
              </a:rPr>
              <a:t>  N</a:t>
            </a:r>
            <a:r>
              <a:rPr lang="en-US" baseline="-25000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J/</a:t>
            </a:r>
            <a:r>
              <a:rPr lang="el-GR" dirty="0" smtClean="0">
                <a:latin typeface="Arial"/>
                <a:cs typeface="Arial"/>
                <a:sym typeface="Wingdings" pitchFamily="2" charset="2"/>
              </a:rPr>
              <a:t>ψ</a:t>
            </a:r>
            <a:r>
              <a:rPr lang="de-DE" dirty="0" smtClean="0">
                <a:latin typeface="Arial"/>
                <a:cs typeface="Arial"/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decay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572002" y="5913280"/>
            <a:ext cx="174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J.J. Wu </a:t>
            </a:r>
            <a:r>
              <a:rPr lang="en-US" sz="1200" i="1" dirty="0" smtClean="0"/>
              <a:t>et al</a:t>
            </a:r>
            <a:r>
              <a:rPr lang="en-US" sz="1200" dirty="0" smtClean="0"/>
              <a:t>.,</a:t>
            </a:r>
          </a:p>
          <a:p>
            <a:r>
              <a:rPr lang="en-US" sz="1200" dirty="0" smtClean="0"/>
              <a:t>PRC 84 (2011) 015202</a:t>
            </a:r>
            <a:endParaRPr lang="en-US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5616116" y="3692061"/>
            <a:ext cx="3324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dirty="0" smtClean="0"/>
              <a:t>J. </a:t>
            </a:r>
            <a:r>
              <a:rPr lang="en-US" sz="1200" dirty="0" err="1" smtClean="0"/>
              <a:t>Haidenbauer</a:t>
            </a:r>
            <a:r>
              <a:rPr lang="en-US" sz="1200" dirty="0" smtClean="0"/>
              <a:t>, G. </a:t>
            </a:r>
            <a:r>
              <a:rPr lang="en-US" sz="1200" dirty="0" err="1" smtClean="0"/>
              <a:t>Krein</a:t>
            </a:r>
            <a:r>
              <a:rPr lang="en-US" sz="1200" dirty="0" smtClean="0"/>
              <a:t>, PLB 687 (2010) 314</a:t>
            </a:r>
            <a:endParaRPr lang="en-US" sz="1200" dirty="0"/>
          </a:p>
        </p:txBody>
      </p:sp>
      <p:pic>
        <p:nvPicPr>
          <p:cNvPr id="15" name="Grafik 14" descr="Wu-J-J_PRC_84_2011_015202_fig8lu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6198" y="4041072"/>
            <a:ext cx="2452523" cy="2633255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0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18" y="2886115"/>
            <a:ext cx="8434239" cy="1143000"/>
          </a:xfrm>
        </p:spPr>
        <p:txBody>
          <a:bodyPr/>
          <a:lstStyle/>
          <a:p>
            <a:r>
              <a:rPr lang="en-US" dirty="0" smtClean="0"/>
              <a:t>Hadron Interactions:  </a:t>
            </a:r>
            <a:br>
              <a:rPr lang="en-US" dirty="0" smtClean="0"/>
            </a:br>
            <a:r>
              <a:rPr lang="en-US" dirty="0" smtClean="0"/>
              <a:t>Double Strange </a:t>
            </a:r>
            <a:r>
              <a:rPr lang="en-US" dirty="0" err="1" smtClean="0"/>
              <a:t>Hypernuclei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385991"/>
            <a:ext cx="3810000" cy="48641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42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80" y="467061"/>
            <a:ext cx="7772400" cy="670973"/>
          </a:xfrm>
        </p:spPr>
        <p:txBody>
          <a:bodyPr/>
          <a:lstStyle/>
          <a:p>
            <a:r>
              <a:rPr lang="en-US" dirty="0" smtClean="0"/>
              <a:t>Production Mechanism and Detection Strategy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08" y="1154342"/>
            <a:ext cx="8844491" cy="5704631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46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6928"/>
            <a:ext cx="8458200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PANDA Detector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28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ll PANDA Systems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t="18594" r="2733" b="17793"/>
          <a:stretch/>
        </p:blipFill>
        <p:spPr>
          <a:xfrm>
            <a:off x="520188" y="1789198"/>
            <a:ext cx="8644526" cy="4363489"/>
          </a:xfrm>
        </p:spPr>
      </p:pic>
      <p:sp>
        <p:nvSpPr>
          <p:cNvPr id="9" name="Textfeld 15"/>
          <p:cNvSpPr txBox="1"/>
          <p:nvPr/>
        </p:nvSpPr>
        <p:spPr>
          <a:xfrm>
            <a:off x="5580112" y="5537423"/>
            <a:ext cx="886781" cy="461665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13 </a:t>
            </a:r>
            <a:r>
              <a:rPr lang="de-DE" sz="2400" b="1" dirty="0">
                <a:solidFill>
                  <a:srgbClr val="FF0000"/>
                </a:solidFill>
              </a:rPr>
              <a:t>m</a:t>
            </a:r>
          </a:p>
        </p:txBody>
      </p:sp>
      <p:grpSp>
        <p:nvGrpSpPr>
          <p:cNvPr id="10" name="Gruppieren 3"/>
          <p:cNvGrpSpPr/>
          <p:nvPr/>
        </p:nvGrpSpPr>
        <p:grpSpPr>
          <a:xfrm>
            <a:off x="1259632" y="5086574"/>
            <a:ext cx="7272807" cy="827087"/>
            <a:chOff x="1457325" y="5086574"/>
            <a:chExt cx="6880225" cy="827087"/>
          </a:xfrm>
        </p:grpSpPr>
        <p:sp>
          <p:nvSpPr>
            <p:cNvPr id="11" name="Line 15"/>
            <p:cNvSpPr>
              <a:spLocks noChangeShapeType="1"/>
            </p:cNvSpPr>
            <p:nvPr/>
          </p:nvSpPr>
          <p:spPr bwMode="auto">
            <a:xfrm flipV="1">
              <a:off x="1457325" y="5158011"/>
              <a:ext cx="6873875" cy="6127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1476375" y="5618386"/>
              <a:ext cx="0" cy="2952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>
              <a:off x="8337550" y="5086574"/>
              <a:ext cx="0" cy="1428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6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Puzzle Two: Why </a:t>
            </a:r>
            <a:r>
              <a:rPr lang="en-US" dirty="0"/>
              <a:t>O</a:t>
            </a:r>
            <a:r>
              <a:rPr lang="en-US" dirty="0" smtClean="0"/>
              <a:t>nly </a:t>
            </a:r>
            <a:r>
              <a:rPr lang="en-US" dirty="0"/>
              <a:t>S</a:t>
            </a:r>
            <a:r>
              <a:rPr lang="en-US" dirty="0" smtClean="0"/>
              <a:t>ome Types of Hadrons?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force: only “color neutral” objects (confinement)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Mesons and baryons are color neutral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65" y="4896801"/>
            <a:ext cx="6714291" cy="1225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010" y="2796209"/>
            <a:ext cx="1220739" cy="1220739"/>
          </a:xfrm>
          <a:prstGeom prst="rect">
            <a:avLst/>
          </a:prstGeom>
        </p:spPr>
      </p:pic>
      <p:pic>
        <p:nvPicPr>
          <p:cNvPr id="10" name="Picture 5" descr="color_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703" y="2692466"/>
            <a:ext cx="2584443" cy="142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180" y="2336745"/>
            <a:ext cx="2118487" cy="2072599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43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t="18594" r="2733" b="17793"/>
          <a:stretch/>
        </p:blipFill>
        <p:spPr>
          <a:xfrm>
            <a:off x="409063" y="1678073"/>
            <a:ext cx="8644526" cy="436348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Target Systems</a:t>
            </a:r>
            <a:endParaRPr lang="en-US" dirty="0"/>
          </a:p>
        </p:txBody>
      </p:sp>
      <p:sp>
        <p:nvSpPr>
          <p:cNvPr id="13" name="Textfeld 15"/>
          <p:cNvSpPr txBox="1"/>
          <p:nvPr/>
        </p:nvSpPr>
        <p:spPr>
          <a:xfrm>
            <a:off x="2867997" y="4469765"/>
            <a:ext cx="2007281" cy="40011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Interaction </a:t>
            </a:r>
            <a:r>
              <a:rPr 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point</a:t>
            </a:r>
            <a:endParaRPr 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5"/>
          <p:cNvSpPr txBox="1"/>
          <p:nvPr/>
        </p:nvSpPr>
        <p:spPr>
          <a:xfrm>
            <a:off x="272519" y="4004954"/>
            <a:ext cx="2076981" cy="40011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Antiproton</a:t>
            </a:r>
            <a:r>
              <a:rPr 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smtClean="0">
                <a:solidFill>
                  <a:srgbClr val="FF0000"/>
                </a:solidFill>
              </a:rPr>
              <a:t>beam</a:t>
            </a:r>
            <a:endParaRPr 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2335092" y="3637991"/>
            <a:ext cx="95250" cy="889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666536" y="3691965"/>
            <a:ext cx="1619702" cy="759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1" name="Textfeld 15"/>
          <p:cNvSpPr txBox="1"/>
          <p:nvPr/>
        </p:nvSpPr>
        <p:spPr>
          <a:xfrm>
            <a:off x="2771800" y="1916832"/>
            <a:ext cx="3161891" cy="40011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Clusterjet- </a:t>
            </a:r>
            <a:r>
              <a:rPr 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Pellet-Target</a:t>
            </a:r>
            <a:endParaRPr 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4445" y="621417"/>
            <a:ext cx="1470707" cy="216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 flipH="1" flipV="1">
            <a:off x="2514077" y="3831789"/>
            <a:ext cx="562013" cy="64966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7" name="Picture 16" descr="mcp_cosy1ro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3657600"/>
            <a:ext cx="3200400" cy="3200400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7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8380"/>
            <a:ext cx="7772400" cy="4611419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luster target under construction</a:t>
            </a:r>
            <a:br>
              <a:rPr lang="en-US" dirty="0" smtClean="0"/>
            </a:br>
            <a:r>
              <a:rPr lang="en-US" dirty="0" smtClean="0"/>
              <a:t>2x10</a:t>
            </a:r>
            <a:r>
              <a:rPr lang="en-US" baseline="30000" dirty="0" smtClean="0"/>
              <a:t>15</a:t>
            </a:r>
            <a:r>
              <a:rPr lang="en-US" dirty="0" smtClean="0"/>
              <a:t> / cm</a:t>
            </a:r>
            <a:r>
              <a:rPr lang="en-US" baseline="30000" dirty="0" smtClean="0"/>
              <a:t>2</a:t>
            </a:r>
            <a:r>
              <a:rPr lang="en-US" dirty="0" smtClean="0"/>
              <a:t> @ 2 m from </a:t>
            </a:r>
            <a:r>
              <a:rPr lang="en-US" dirty="0" smtClean="0"/>
              <a:t>nozzle</a:t>
            </a:r>
            <a:endParaRPr lang="en-US" dirty="0"/>
          </a:p>
          <a:p>
            <a:r>
              <a:rPr lang="en-US" dirty="0" smtClean="0"/>
              <a:t>Pellet Target with two modes: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Large pellets </a:t>
            </a:r>
            <a:r>
              <a:rPr lang="en-US" dirty="0" smtClean="0">
                <a:sym typeface="Wingdings"/>
              </a:rPr>
              <a:t> tracking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ym typeface="Wingdings"/>
              </a:rPr>
              <a:t>Small pellets  uniform </a:t>
            </a:r>
            <a:r>
              <a:rPr lang="en-US" dirty="0" err="1" smtClean="0">
                <a:sym typeface="Wingdings"/>
              </a:rPr>
              <a:t>lumi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526" y="761496"/>
            <a:ext cx="3616960" cy="252984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Grafik 1" descr="Bildschirmausschnit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41" y="4048758"/>
            <a:ext cx="1565910" cy="23368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" name="Inhaltsplatzhalter 1" descr="Bildschirmausschnit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19" y="4039053"/>
            <a:ext cx="1511209" cy="234584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" name="Inhaltsplatzhalter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40" y="4388869"/>
            <a:ext cx="2562860" cy="1706880"/>
          </a:xfrm>
          <a:prstGeom prst="rect">
            <a:avLst/>
          </a:prstGeom>
          <a:noFill/>
          <a:ln>
            <a:noFill/>
          </a:ln>
          <a:effectLst/>
          <a:extLst/>
        </p:spPr>
      </p:pic>
      <p:cxnSp>
        <p:nvCxnSpPr>
          <p:cNvPr id="14" name="Gerade Verbindung mit Pfeil 1"/>
          <p:cNvCxnSpPr/>
          <p:nvPr/>
        </p:nvCxnSpPr>
        <p:spPr>
          <a:xfrm flipH="1" flipV="1">
            <a:off x="7984105" y="1295208"/>
            <a:ext cx="625334" cy="376729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2"/>
          <p:cNvCxnSpPr/>
          <p:nvPr/>
        </p:nvCxnSpPr>
        <p:spPr>
          <a:xfrm flipV="1">
            <a:off x="5940283" y="1597004"/>
            <a:ext cx="1163684" cy="323950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3"/>
          <p:cNvCxnSpPr/>
          <p:nvPr/>
        </p:nvCxnSpPr>
        <p:spPr>
          <a:xfrm flipV="1">
            <a:off x="4599135" y="2049698"/>
            <a:ext cx="1863589" cy="229397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04" y="4054162"/>
            <a:ext cx="1632613" cy="23125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63525" dist="38100" dir="2700000" sx="107000" sy="107000" algn="tl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2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t="18609" r="2733" b="17778"/>
          <a:stretch/>
        </p:blipFill>
        <p:spPr>
          <a:xfrm>
            <a:off x="520188" y="1789198"/>
            <a:ext cx="8644526" cy="436348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Tracking </a:t>
            </a:r>
            <a:r>
              <a:rPr lang="de-DE" dirty="0" err="1" smtClean="0"/>
              <a:t>Detectors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4560" y="5167734"/>
            <a:ext cx="2613026" cy="359436"/>
          </a:xfrm>
          <a:prstGeom prst="rect">
            <a:avLst/>
          </a:prstGeom>
          <a:solidFill>
            <a:srgbClr val="33A3A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/>
          <a:p>
            <a:pPr eaLnBrk="0" hangingPunct="0">
              <a:tabLst>
                <a:tab pos="655638" algn="l"/>
                <a:tab pos="1312863" algn="l"/>
                <a:tab pos="1968500" algn="l"/>
              </a:tabLst>
            </a:pPr>
            <a:r>
              <a:rPr lang="en-GB" sz="1800" b="1" dirty="0" smtClean="0">
                <a:solidFill>
                  <a:srgbClr val="000000"/>
                </a:solidFill>
              </a:rPr>
              <a:t>Micro Vertex Detector</a:t>
            </a:r>
            <a:endParaRPr lang="en-GB" sz="1800" b="1" dirty="0">
              <a:solidFill>
                <a:srgbClr val="00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24586" y="1916832"/>
            <a:ext cx="2442368" cy="359436"/>
          </a:xfrm>
          <a:prstGeom prst="rect">
            <a:avLst/>
          </a:prstGeom>
          <a:solidFill>
            <a:srgbClr val="33A3A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 dirty="0" smtClean="0">
                <a:solidFill>
                  <a:srgbClr val="000000"/>
                </a:solidFill>
              </a:rPr>
              <a:t>Straw Tube Tracker</a:t>
            </a:r>
            <a:endParaRPr lang="en-GB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84168" y="4653136"/>
            <a:ext cx="2426866" cy="636435"/>
          </a:xfrm>
          <a:prstGeom prst="rect">
            <a:avLst/>
          </a:prstGeom>
          <a:solidFill>
            <a:srgbClr val="33A3A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b="1" dirty="0" smtClean="0">
                <a:solidFill>
                  <a:srgbClr val="000000"/>
                </a:solidFill>
              </a:rPr>
              <a:t>Forward Tracking System</a:t>
            </a:r>
            <a:endParaRPr lang="en-GB" sz="1800" b="1" dirty="0">
              <a:solidFill>
                <a:srgbClr val="00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300192" y="2233513"/>
            <a:ext cx="2664295" cy="359436"/>
          </a:xfrm>
          <a:prstGeom prst="rect">
            <a:avLst/>
          </a:prstGeom>
          <a:solidFill>
            <a:srgbClr val="33A3A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1800" b="1" dirty="0" smtClean="0">
                <a:solidFill>
                  <a:srgbClr val="000000"/>
                </a:solidFill>
              </a:rPr>
              <a:t>Luminosity Detector</a:t>
            </a:r>
            <a:endParaRPr lang="en-GB" sz="1800" b="1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224586" y="4760407"/>
            <a:ext cx="2442368" cy="359436"/>
          </a:xfrm>
          <a:prstGeom prst="rect">
            <a:avLst/>
          </a:prstGeom>
          <a:solidFill>
            <a:srgbClr val="33A3A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 dirty="0" smtClean="0">
                <a:solidFill>
                  <a:srgbClr val="000000"/>
                </a:solidFill>
              </a:rPr>
              <a:t>GEM Detectors</a:t>
            </a:r>
            <a:endParaRPr lang="en-GB" sz="1800" b="1" dirty="0">
              <a:solidFill>
                <a:srgbClr val="000000"/>
              </a:solidFill>
            </a:endParaRPr>
          </a:p>
        </p:txBody>
      </p:sp>
      <p:cxnSp>
        <p:nvCxnSpPr>
          <p:cNvPr id="10" name="Gerade Verbindung mit Pfeil 9"/>
          <p:cNvCxnSpPr>
            <a:stCxn id="5" idx="0"/>
          </p:cNvCxnSpPr>
          <p:nvPr/>
        </p:nvCxnSpPr>
        <p:spPr>
          <a:xfrm flipV="1">
            <a:off x="1791073" y="3794276"/>
            <a:ext cx="672318" cy="13734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2891807" y="2276268"/>
            <a:ext cx="1553963" cy="13038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9" idx="0"/>
          </p:cNvCxnSpPr>
          <p:nvPr/>
        </p:nvCxnSpPr>
        <p:spPr>
          <a:xfrm flipH="1" flipV="1">
            <a:off x="3347864" y="3717032"/>
            <a:ext cx="1097906" cy="1043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7" idx="0"/>
          </p:cNvCxnSpPr>
          <p:nvPr/>
        </p:nvCxnSpPr>
        <p:spPr>
          <a:xfrm flipH="1" flipV="1">
            <a:off x="4024049" y="3763677"/>
            <a:ext cx="3273552" cy="8894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7" idx="0"/>
          </p:cNvCxnSpPr>
          <p:nvPr/>
        </p:nvCxnSpPr>
        <p:spPr>
          <a:xfrm flipH="1" flipV="1">
            <a:off x="4590169" y="3763677"/>
            <a:ext cx="2707432" cy="8894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 flipV="1">
            <a:off x="6089625" y="3947270"/>
            <a:ext cx="1207977" cy="7058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stCxn id="8" idx="2"/>
          </p:cNvCxnSpPr>
          <p:nvPr/>
        </p:nvCxnSpPr>
        <p:spPr>
          <a:xfrm>
            <a:off x="7632340" y="2592949"/>
            <a:ext cx="32338" cy="5480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35335" y="2333624"/>
            <a:ext cx="1776040" cy="359436"/>
          </a:xfrm>
          <a:prstGeom prst="rect">
            <a:avLst/>
          </a:prstGeom>
          <a:solidFill>
            <a:srgbClr val="33A3A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/>
          <a:p>
            <a:pPr eaLnBrk="0" hangingPunct="0">
              <a:tabLst>
                <a:tab pos="655638" algn="l"/>
                <a:tab pos="1312863" algn="l"/>
                <a:tab pos="1968500" algn="l"/>
              </a:tabLst>
            </a:pPr>
            <a:r>
              <a:rPr lang="en-GB" sz="1800" b="1" dirty="0" smtClean="0">
                <a:solidFill>
                  <a:srgbClr val="000000"/>
                </a:solidFill>
              </a:rPr>
              <a:t>Lambda-Disks</a:t>
            </a:r>
            <a:endParaRPr lang="en-GB" sz="1800" b="1" dirty="0">
              <a:solidFill>
                <a:srgbClr val="000000"/>
              </a:solidFill>
            </a:endParaRPr>
          </a:p>
        </p:txBody>
      </p:sp>
      <p:cxnSp>
        <p:nvCxnSpPr>
          <p:cNvPr id="24" name="Gerade Verbindung mit Pfeil 9"/>
          <p:cNvCxnSpPr/>
          <p:nvPr/>
        </p:nvCxnSpPr>
        <p:spPr>
          <a:xfrm>
            <a:off x="1225077" y="2746657"/>
            <a:ext cx="1620828" cy="10323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3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5900"/>
            <a:ext cx="7772400" cy="711200"/>
          </a:xfrm>
        </p:spPr>
        <p:txBody>
          <a:bodyPr/>
          <a:lstStyle/>
          <a:p>
            <a:r>
              <a:rPr lang="en-US" dirty="0" smtClean="0"/>
              <a:t>Micro Vertex Detector   MVD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685800" y="1117600"/>
            <a:ext cx="7772400" cy="4905263"/>
          </a:xfrm>
        </p:spPr>
        <p:txBody>
          <a:bodyPr/>
          <a:lstStyle/>
          <a:p>
            <a:r>
              <a:rPr lang="en-US" sz="2000" dirty="0" smtClean="0">
                <a:solidFill>
                  <a:srgbClr val="3366FF"/>
                </a:solidFill>
              </a:rPr>
              <a:t>Measure open charm and strangeness, improve </a:t>
            </a:r>
            <a:br>
              <a:rPr lang="en-US" sz="2000" dirty="0" smtClean="0">
                <a:solidFill>
                  <a:srgbClr val="3366FF"/>
                </a:solidFill>
              </a:rPr>
            </a:br>
            <a:r>
              <a:rPr lang="en-US" sz="2000" dirty="0" smtClean="0">
                <a:solidFill>
                  <a:srgbClr val="3366FF"/>
                </a:solidFill>
              </a:rPr>
              <a:t>tracking resolution, self-triggering continuous readout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Realize strip readout</a:t>
            </a:r>
            <a:br>
              <a:rPr lang="en-US" sz="2000" dirty="0" smtClean="0"/>
            </a:br>
            <a:r>
              <a:rPr lang="en-US" sz="2000" dirty="0" smtClean="0"/>
              <a:t> with PASTA ASIC (</a:t>
            </a:r>
            <a:r>
              <a:rPr lang="en-US" sz="2000" dirty="0" smtClean="0"/>
              <a:t>modified TOFPET)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633158"/>
            <a:ext cx="2860092" cy="2824341"/>
          </a:xfrm>
          <a:prstGeom prst="rect">
            <a:avLst/>
          </a:prstGeom>
        </p:spPr>
      </p:pic>
      <p:grpSp>
        <p:nvGrpSpPr>
          <p:cNvPr id="7" name="Gruppieren 31"/>
          <p:cNvGrpSpPr/>
          <p:nvPr/>
        </p:nvGrpSpPr>
        <p:grpSpPr>
          <a:xfrm>
            <a:off x="3899887" y="2924944"/>
            <a:ext cx="4328021" cy="3713174"/>
            <a:chOff x="1108075" y="692150"/>
            <a:chExt cx="6559550" cy="5627688"/>
          </a:xfrm>
        </p:grpSpPr>
        <p:pic>
          <p:nvPicPr>
            <p:cNvPr id="8" name="Inhaltsplatzhalter 3" descr="Mvd-2.0_Pv-3.1_Sv-3.3-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r="13284"/>
            <a:stretch>
              <a:fillRect/>
            </a:stretch>
          </p:blipFill>
          <p:spPr bwMode="auto">
            <a:xfrm>
              <a:off x="1108075" y="692150"/>
              <a:ext cx="6559550" cy="562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Gerade Verbindung mit Pfeil 89"/>
            <p:cNvCxnSpPr>
              <a:cxnSpLocks noChangeShapeType="1"/>
            </p:cNvCxnSpPr>
            <p:nvPr/>
          </p:nvCxnSpPr>
          <p:spPr bwMode="auto">
            <a:xfrm>
              <a:off x="2457450" y="2447925"/>
              <a:ext cx="1294269" cy="657283"/>
            </a:xfrm>
            <a:prstGeom prst="straightConnector1">
              <a:avLst/>
            </a:prstGeom>
            <a:noFill/>
            <a:ln w="3810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Gerade Verbindung mit Pfeil 28"/>
            <p:cNvCxnSpPr/>
            <p:nvPr/>
          </p:nvCxnSpPr>
          <p:spPr>
            <a:xfrm>
              <a:off x="4191000" y="800100"/>
              <a:ext cx="20960" cy="230510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29"/>
            <p:cNvCxnSpPr/>
            <p:nvPr/>
          </p:nvCxnSpPr>
          <p:spPr>
            <a:xfrm>
              <a:off x="1259632" y="2996952"/>
              <a:ext cx="3672408" cy="246642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30"/>
            <p:cNvCxnSpPr/>
            <p:nvPr/>
          </p:nvCxnSpPr>
          <p:spPr>
            <a:xfrm flipV="1">
              <a:off x="6610350" y="2708920"/>
              <a:ext cx="697954" cy="188213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feld 91"/>
          <p:cNvSpPr txBox="1">
            <a:spLocks noChangeArrowheads="1"/>
          </p:cNvSpPr>
          <p:nvPr/>
        </p:nvSpPr>
        <p:spPr bwMode="auto">
          <a:xfrm>
            <a:off x="4304044" y="3778647"/>
            <a:ext cx="9859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400" b="1" dirty="0">
                <a:solidFill>
                  <a:srgbClr val="0000FF"/>
                </a:solidFill>
                <a:sym typeface="Symbol" pitchFamily="18" charset="2"/>
              </a:rPr>
              <a:t>Beam</a:t>
            </a:r>
          </a:p>
        </p:txBody>
      </p:sp>
      <p:sp>
        <p:nvSpPr>
          <p:cNvPr id="15" name="Textfeld 33"/>
          <p:cNvSpPr txBox="1"/>
          <p:nvPr/>
        </p:nvSpPr>
        <p:spPr>
          <a:xfrm>
            <a:off x="6156176" y="3176972"/>
            <a:ext cx="717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Target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extfeld 34"/>
          <p:cNvSpPr txBox="1"/>
          <p:nvPr/>
        </p:nvSpPr>
        <p:spPr>
          <a:xfrm>
            <a:off x="4505091" y="5366651"/>
            <a:ext cx="583814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40 cm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7" name="Textfeld 35"/>
          <p:cNvSpPr txBox="1"/>
          <p:nvPr/>
        </p:nvSpPr>
        <p:spPr>
          <a:xfrm>
            <a:off x="8136396" y="4650726"/>
            <a:ext cx="583814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15 cm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8" name="Textfeld 4"/>
          <p:cNvSpPr txBox="1">
            <a:spLocks noChangeArrowheads="1"/>
          </p:cNvSpPr>
          <p:nvPr/>
        </p:nvSpPr>
        <p:spPr bwMode="auto">
          <a:xfrm>
            <a:off x="3892527" y="5899153"/>
            <a:ext cx="193835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1100">
                <a:solidFill>
                  <a:srgbClr val="FF0000"/>
                </a:solidFill>
              </a:rPr>
              <a:t>10 million pixel channels </a:t>
            </a:r>
            <a:br>
              <a:rPr lang="en-US" sz="1100">
                <a:solidFill>
                  <a:srgbClr val="FF0000"/>
                </a:solidFill>
              </a:rPr>
            </a:br>
            <a:r>
              <a:rPr lang="en-US" sz="1100">
                <a:solidFill>
                  <a:srgbClr val="FF0000"/>
                </a:solidFill>
              </a:rPr>
              <a:t>on 176 modules</a:t>
            </a:r>
          </a:p>
          <a:p>
            <a:pPr eaLnBrk="1" hangingPunct="1">
              <a:buFont typeface="Arial" pitchFamily="34" charset="0"/>
              <a:buChar char="•"/>
            </a:pPr>
            <a:endParaRPr lang="en-US" sz="110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1100">
                <a:solidFill>
                  <a:srgbClr val="006600"/>
                </a:solidFill>
              </a:rPr>
              <a:t>200,000 strip channels</a:t>
            </a:r>
            <a:br>
              <a:rPr lang="en-US" sz="1100">
                <a:solidFill>
                  <a:srgbClr val="006600"/>
                </a:solidFill>
              </a:rPr>
            </a:br>
            <a:r>
              <a:rPr lang="en-US" sz="1100">
                <a:solidFill>
                  <a:srgbClr val="006600"/>
                </a:solidFill>
              </a:rPr>
              <a:t>on 254 modules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237" y="981752"/>
            <a:ext cx="1705764" cy="24164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476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8300"/>
            <a:ext cx="7772400" cy="622300"/>
          </a:xfrm>
        </p:spPr>
        <p:txBody>
          <a:bodyPr/>
          <a:lstStyle/>
          <a:p>
            <a:r>
              <a:rPr lang="en-US" dirty="0" smtClean="0"/>
              <a:t>Central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57300"/>
            <a:ext cx="7772400" cy="4762500"/>
          </a:xfrm>
        </p:spPr>
        <p:txBody>
          <a:bodyPr/>
          <a:lstStyle/>
          <a:p>
            <a:r>
              <a:rPr lang="en-US" dirty="0" smtClean="0"/>
              <a:t>STT		</a:t>
            </a:r>
            <a:r>
              <a:rPr lang="en-US" dirty="0" smtClean="0">
                <a:solidFill>
                  <a:srgbClr val="FF0000"/>
                </a:solidFill>
              </a:rPr>
              <a:t>Production under way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3366FF"/>
                </a:solidFill>
              </a:rPr>
              <a:t>Self-supporting</a:t>
            </a:r>
            <a:r>
              <a:rPr lang="en-US" dirty="0" err="1" smtClean="0">
                <a:solidFill>
                  <a:srgbClr val="3366FF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3366FF"/>
                </a:solidFill>
              </a:rPr>
              <a:t>Ultra-lightweight</a:t>
            </a:r>
            <a:r>
              <a:rPr lang="en-US" dirty="0" smtClean="0">
                <a:solidFill>
                  <a:srgbClr val="3366FF"/>
                </a:solidFill>
              </a:rPr>
              <a:t> construction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~1% X</a:t>
            </a:r>
            <a:r>
              <a:rPr lang="en-US" baseline="-25000" dirty="0" smtClean="0">
                <a:solidFill>
                  <a:srgbClr val="3366FF"/>
                </a:solidFill>
              </a:rPr>
              <a:t>0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dirty="0">
                <a:solidFill>
                  <a:srgbClr val="3366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3366FF"/>
                </a:solidFill>
              </a:rPr>
              <a:t>r</a:t>
            </a:r>
            <a:r>
              <a:rPr lang="en-US" dirty="0" smtClean="0">
                <a:solidFill>
                  <a:srgbClr val="3366FF"/>
                </a:solidFill>
              </a:rPr>
              <a:t>~140 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3366FF"/>
                </a:solidFill>
              </a:rPr>
              <a:t>m, specific energy loss  </a:t>
            </a:r>
            <a:r>
              <a:rPr lang="en-US" sz="1000" dirty="0" smtClean="0">
                <a:solidFill>
                  <a:srgbClr val="3366FF"/>
                </a:solidFill>
              </a:rPr>
              <a:t/>
            </a:r>
            <a:br>
              <a:rPr lang="en-US" sz="1000" dirty="0" smtClean="0">
                <a:solidFill>
                  <a:srgbClr val="3366FF"/>
                </a:solidFill>
              </a:rPr>
            </a:br>
            <a:r>
              <a:rPr lang="en-US" sz="1000" dirty="0" smtClean="0">
                <a:solidFill>
                  <a:srgbClr val="3366FF"/>
                </a:solidFill>
              </a:rPr>
              <a:t> </a:t>
            </a:r>
            <a:r>
              <a:rPr lang="en-US" sz="1000" dirty="0" smtClean="0"/>
              <a:t/>
            </a:r>
            <a:br>
              <a:rPr lang="en-US" sz="1000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729" y="3755985"/>
            <a:ext cx="3654904" cy="2476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440" y="1040826"/>
            <a:ext cx="1729056" cy="2431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11125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shot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7824" r="5914" b="14093"/>
          <a:stretch/>
        </p:blipFill>
        <p:spPr>
          <a:xfrm>
            <a:off x="615905" y="3023809"/>
            <a:ext cx="4743172" cy="323457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33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06" y="3970933"/>
            <a:ext cx="3111500" cy="180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</a:t>
            </a:r>
            <a:r>
              <a:rPr lang="en-US" dirty="0"/>
              <a:t>P</a:t>
            </a:r>
            <a:r>
              <a:rPr lang="en-US" dirty="0" smtClean="0"/>
              <a:t>lanar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34130"/>
            <a:ext cx="7772400" cy="4485670"/>
          </a:xfrm>
        </p:spPr>
        <p:txBody>
          <a:bodyPr/>
          <a:lstStyle/>
          <a:p>
            <a:r>
              <a:rPr lang="en-US" dirty="0" smtClean="0"/>
              <a:t>3 disks in forward polar angles</a:t>
            </a:r>
          </a:p>
          <a:p>
            <a:r>
              <a:rPr lang="en-US" dirty="0" smtClean="0"/>
              <a:t>Detailed design ongoing</a:t>
            </a:r>
          </a:p>
        </p:txBody>
      </p:sp>
      <p:grpSp>
        <p:nvGrpSpPr>
          <p:cNvPr id="5" name="Gruppieren 16"/>
          <p:cNvGrpSpPr/>
          <p:nvPr/>
        </p:nvGrpSpPr>
        <p:grpSpPr>
          <a:xfrm>
            <a:off x="3008939" y="3295771"/>
            <a:ext cx="6069649" cy="3504300"/>
            <a:chOff x="0" y="812800"/>
            <a:chExt cx="9815513" cy="5535167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0600" y="917575"/>
              <a:ext cx="2474913" cy="309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0" y="812800"/>
              <a:ext cx="7989576" cy="5535167"/>
              <a:chOff x="196" y="436"/>
              <a:chExt cx="5926" cy="3691"/>
            </a:xfrm>
          </p:grpSpPr>
          <p:pic>
            <p:nvPicPr>
              <p:cNvPr id="9" name="Picture 5" descr="Explosion 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66" t="19814" r="6534" b="22290"/>
              <a:stretch>
                <a:fillRect/>
              </a:stretch>
            </p:blipFill>
            <p:spPr bwMode="auto">
              <a:xfrm>
                <a:off x="335" y="436"/>
                <a:ext cx="5540" cy="2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96" y="2486"/>
                <a:ext cx="5926" cy="1641"/>
                <a:chOff x="196" y="2486"/>
                <a:chExt cx="5926" cy="1641"/>
              </a:xfrm>
            </p:grpSpPr>
            <p:grpSp>
              <p:nvGrpSpPr>
                <p:cNvPr id="11" name="Group 7"/>
                <p:cNvGrpSpPr>
                  <a:grpSpLocks/>
                </p:cNvGrpSpPr>
                <p:nvPr/>
              </p:nvGrpSpPr>
              <p:grpSpPr bwMode="auto">
                <a:xfrm>
                  <a:off x="196" y="2968"/>
                  <a:ext cx="1024" cy="501"/>
                  <a:chOff x="196" y="2968"/>
                  <a:chExt cx="1024" cy="501"/>
                </a:xfrm>
              </p:grpSpPr>
              <p:sp>
                <p:nvSpPr>
                  <p:cNvPr id="30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" y="3178"/>
                    <a:ext cx="1024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dirty="0">
                        <a:latin typeface="+mn-lt"/>
                      </a:rPr>
                      <a:t>Window</a:t>
                    </a:r>
                  </a:p>
                </p:txBody>
              </p:sp>
              <p:sp>
                <p:nvSpPr>
                  <p:cNvPr id="3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770" y="2968"/>
                    <a:ext cx="7" cy="21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oval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12" name="Group 10"/>
                <p:cNvGrpSpPr>
                  <a:grpSpLocks/>
                </p:cNvGrpSpPr>
                <p:nvPr/>
              </p:nvGrpSpPr>
              <p:grpSpPr bwMode="auto">
                <a:xfrm>
                  <a:off x="578" y="2915"/>
                  <a:ext cx="956" cy="1039"/>
                  <a:chOff x="578" y="2915"/>
                  <a:chExt cx="956" cy="1039"/>
                </a:xfrm>
              </p:grpSpPr>
              <p:sp>
                <p:nvSpPr>
                  <p:cNvPr id="28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8" y="3475"/>
                    <a:ext cx="956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dirty="0">
                        <a:latin typeface="+mn-lt"/>
                      </a:rPr>
                      <a:t>Drift electrode</a:t>
                    </a:r>
                  </a:p>
                </p:txBody>
              </p:sp>
              <p:sp>
                <p:nvSpPr>
                  <p:cNvPr id="2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025" y="2915"/>
                    <a:ext cx="7" cy="59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oval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13" name="Group 13"/>
                <p:cNvGrpSpPr>
                  <a:grpSpLocks/>
                </p:cNvGrpSpPr>
                <p:nvPr/>
              </p:nvGrpSpPr>
              <p:grpSpPr bwMode="auto">
                <a:xfrm>
                  <a:off x="1179" y="2805"/>
                  <a:ext cx="1024" cy="674"/>
                  <a:chOff x="1179" y="2805"/>
                  <a:chExt cx="1024" cy="674"/>
                </a:xfrm>
              </p:grpSpPr>
              <p:sp>
                <p:nvSpPr>
                  <p:cNvPr id="26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79" y="3188"/>
                    <a:ext cx="1024" cy="29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algn="r">
                      <a:spcBef>
                        <a:spcPct val="50000"/>
                      </a:spcBef>
                    </a:pPr>
                    <a:r>
                      <a:rPr lang="en-US" sz="1100" dirty="0">
                        <a:latin typeface="+mn-lt"/>
                      </a:rPr>
                      <a:t>GEM stack</a:t>
                    </a:r>
                  </a:p>
                </p:txBody>
              </p:sp>
              <p:sp>
                <p:nvSpPr>
                  <p:cNvPr id="2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1669" y="2805"/>
                    <a:ext cx="7" cy="365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oval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14" name="Group 16"/>
                <p:cNvGrpSpPr>
                  <a:grpSpLocks/>
                </p:cNvGrpSpPr>
                <p:nvPr/>
              </p:nvGrpSpPr>
              <p:grpSpPr bwMode="auto">
                <a:xfrm>
                  <a:off x="1954" y="2830"/>
                  <a:ext cx="1338" cy="1246"/>
                  <a:chOff x="1954" y="2830"/>
                  <a:chExt cx="1338" cy="1246"/>
                </a:xfrm>
              </p:grpSpPr>
              <p:sp>
                <p:nvSpPr>
                  <p:cNvPr id="24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54" y="3032"/>
                    <a:ext cx="1338" cy="10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dirty="0">
                        <a:latin typeface="+mn-lt"/>
                      </a:rPr>
                      <a:t>Pad Plane  Support                      &amp;                        Media-Distribution</a:t>
                    </a:r>
                  </a:p>
                </p:txBody>
              </p:sp>
              <p:sp>
                <p:nvSpPr>
                  <p:cNvPr id="2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2621" y="2830"/>
                    <a:ext cx="7" cy="20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oval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15" name="Group 19"/>
                <p:cNvGrpSpPr>
                  <a:grpSpLocks/>
                </p:cNvGrpSpPr>
                <p:nvPr/>
              </p:nvGrpSpPr>
              <p:grpSpPr bwMode="auto">
                <a:xfrm>
                  <a:off x="3033" y="2760"/>
                  <a:ext cx="1358" cy="1299"/>
                  <a:chOff x="3033" y="2760"/>
                  <a:chExt cx="1358" cy="1299"/>
                </a:xfrm>
              </p:grpSpPr>
              <p:sp>
                <p:nvSpPr>
                  <p:cNvPr id="22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33" y="3015"/>
                    <a:ext cx="1358" cy="10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>
                        <a:latin typeface="+mn-lt"/>
                      </a:rPr>
                      <a:t>Cooling                  Support                                 &amp;                      LV- Distribution</a:t>
                    </a:r>
                  </a:p>
                </p:txBody>
              </p:sp>
              <p:sp>
                <p:nvSpPr>
                  <p:cNvPr id="2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313" y="2760"/>
                    <a:ext cx="329" cy="28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oval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16" name="Group 22"/>
                <p:cNvGrpSpPr>
                  <a:grpSpLocks/>
                </p:cNvGrpSpPr>
                <p:nvPr/>
              </p:nvGrpSpPr>
              <p:grpSpPr bwMode="auto">
                <a:xfrm>
                  <a:off x="4501" y="2556"/>
                  <a:ext cx="1057" cy="938"/>
                  <a:chOff x="4501" y="2556"/>
                  <a:chExt cx="1057" cy="938"/>
                </a:xfrm>
              </p:grpSpPr>
              <p:sp>
                <p:nvSpPr>
                  <p:cNvPr id="20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01" y="3015"/>
                    <a:ext cx="1057" cy="47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100" dirty="0">
                        <a:latin typeface="+mn-lt"/>
                      </a:rPr>
                      <a:t>Front-End Electronic</a:t>
                    </a:r>
                  </a:p>
                </p:txBody>
              </p:sp>
              <p:sp>
                <p:nvSpPr>
                  <p:cNvPr id="21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5049" y="2556"/>
                    <a:ext cx="7" cy="44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oval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17" name="Group 25"/>
                <p:cNvGrpSpPr>
                  <a:grpSpLocks/>
                </p:cNvGrpSpPr>
                <p:nvPr/>
              </p:nvGrpSpPr>
              <p:grpSpPr bwMode="auto">
                <a:xfrm>
                  <a:off x="4727" y="2486"/>
                  <a:ext cx="1395" cy="1641"/>
                  <a:chOff x="4727" y="2486"/>
                  <a:chExt cx="1395" cy="1641"/>
                </a:xfrm>
              </p:grpSpPr>
              <p:sp>
                <p:nvSpPr>
                  <p:cNvPr id="18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7" y="3507"/>
                    <a:ext cx="1395" cy="6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pPr algn="ctr">
                      <a:lnSpc>
                        <a:spcPct val="75000"/>
                      </a:lnSpc>
                      <a:spcBef>
                        <a:spcPct val="55000"/>
                      </a:spcBef>
                    </a:pPr>
                    <a:r>
                      <a:rPr lang="en-US" sz="1100" dirty="0">
                        <a:latin typeface="+mn-lt"/>
                      </a:rPr>
                      <a:t>Shielding Cover</a:t>
                    </a:r>
                  </a:p>
                  <a:p>
                    <a:pPr algn="ctr">
                      <a:lnSpc>
                        <a:spcPct val="50000"/>
                      </a:lnSpc>
                      <a:spcBef>
                        <a:spcPct val="50000"/>
                      </a:spcBef>
                    </a:pPr>
                    <a:r>
                      <a:rPr lang="en-US" sz="1100" dirty="0">
                        <a:latin typeface="+mn-lt"/>
                      </a:rPr>
                      <a:t> &amp; </a:t>
                    </a:r>
                  </a:p>
                  <a:p>
                    <a:pPr algn="ctr">
                      <a:lnSpc>
                        <a:spcPct val="50000"/>
                      </a:lnSpc>
                      <a:spcBef>
                        <a:spcPct val="50000"/>
                      </a:spcBef>
                    </a:pPr>
                    <a:r>
                      <a:rPr lang="en-US" sz="1100" dirty="0">
                        <a:latin typeface="+mn-lt"/>
                      </a:rPr>
                      <a:t>Read-out Plane</a:t>
                    </a:r>
                  </a:p>
                </p:txBody>
              </p:sp>
              <p:sp>
                <p:nvSpPr>
                  <p:cNvPr id="1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5405" y="2486"/>
                    <a:ext cx="7" cy="91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oval" w="lg" len="lg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</p:grpSp>
          </p:grpSp>
        </p:grpSp>
        <p:sp>
          <p:nvSpPr>
            <p:cNvPr id="8" name="Text Box 23"/>
            <p:cNvSpPr txBox="1">
              <a:spLocks noChangeArrowheads="1"/>
            </p:cNvSpPr>
            <p:nvPr/>
          </p:nvSpPr>
          <p:spPr bwMode="auto">
            <a:xfrm>
              <a:off x="7603707" y="3968215"/>
              <a:ext cx="2189983" cy="1225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100" dirty="0" smtClean="0">
                  <a:latin typeface="+mn-lt"/>
                </a:rPr>
                <a:t>Active diameter   900-1500 mm</a:t>
              </a:r>
              <a:r>
                <a:rPr lang="en-US" sz="100" dirty="0" smtClean="0">
                  <a:latin typeface="+mn-lt"/>
                </a:rPr>
                <a:t>  </a:t>
              </a:r>
              <a:endParaRPr lang="en-US" sz="100" dirty="0">
                <a:latin typeface="+mn-lt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1100" dirty="0" smtClean="0">
                  <a:latin typeface="+mn-lt"/>
                </a:rPr>
                <a:t>3 Discs:            </a:t>
              </a:r>
              <a:br>
                <a:rPr lang="en-US" sz="1100" dirty="0" smtClean="0">
                  <a:latin typeface="+mn-lt"/>
                </a:rPr>
              </a:br>
              <a:r>
                <a:rPr lang="en-US" sz="1100" dirty="0" smtClean="0">
                  <a:latin typeface="+mn-lt"/>
                </a:rPr>
                <a:t> ≈80 kch = 320 FEB</a:t>
              </a:r>
              <a:endParaRPr lang="en-US" sz="1100" dirty="0">
                <a:latin typeface="+mn-lt"/>
              </a:endParaRPr>
            </a:p>
          </p:txBody>
        </p:sp>
      </p:grpSp>
      <p:pic>
        <p:nvPicPr>
          <p:cNvPr id="33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84" y="771028"/>
            <a:ext cx="2962422" cy="2542506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9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Tracking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22154"/>
            <a:ext cx="7772400" cy="4397646"/>
          </a:xfrm>
        </p:spPr>
        <p:txBody>
          <a:bodyPr/>
          <a:lstStyle/>
          <a:p>
            <a:r>
              <a:rPr lang="en-US" dirty="0" smtClean="0"/>
              <a:t>3 pairs of tracking stations,</a:t>
            </a:r>
            <a:br>
              <a:rPr lang="en-US" dirty="0" smtClean="0"/>
            </a:br>
            <a:r>
              <a:rPr lang="en-US" dirty="0" smtClean="0"/>
              <a:t>4 double layers of straw tubes each</a:t>
            </a:r>
          </a:p>
          <a:p>
            <a:r>
              <a:rPr lang="en-US" dirty="0" smtClean="0"/>
              <a:t>2 design options for station 6</a:t>
            </a:r>
          </a:p>
          <a:p>
            <a:r>
              <a:rPr lang="en-US" dirty="0" smtClean="0"/>
              <a:t>Very high particle fluxes in stations 1&amp;2</a:t>
            </a:r>
          </a:p>
          <a:p>
            <a:r>
              <a:rPr lang="en-US" dirty="0" smtClean="0"/>
              <a:t>Various prototypes completed </a:t>
            </a:r>
            <a:endParaRPr lang="en-US" dirty="0" smtClean="0"/>
          </a:p>
          <a:p>
            <a:r>
              <a:rPr lang="en-US" dirty="0" smtClean="0"/>
              <a:t>Readout</a:t>
            </a:r>
            <a:r>
              <a:rPr lang="en-US" dirty="0" smtClean="0"/>
              <a:t>: on track</a:t>
            </a:r>
          </a:p>
        </p:txBody>
      </p:sp>
      <p:pic>
        <p:nvPicPr>
          <p:cNvPr id="5" name="Picture 4" descr="FT12_gener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24" y="3307181"/>
            <a:ext cx="3758875" cy="35508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35125"/>
            <a:ext cx="7772400" cy="4384675"/>
          </a:xfrm>
        </p:spPr>
        <p:txBody>
          <a:bodyPr/>
          <a:lstStyle/>
          <a:p>
            <a:r>
              <a:rPr lang="en-US" dirty="0" smtClean="0"/>
              <a:t>Measure low-t elastic scattering</a:t>
            </a:r>
          </a:p>
          <a:p>
            <a:r>
              <a:rPr lang="en-US" dirty="0" smtClean="0"/>
              <a:t>Design based on 4 planes of HVMAPS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26115" y="819093"/>
            <a:ext cx="3117885" cy="3132058"/>
            <a:chOff x="6026115" y="1247718"/>
            <a:chExt cx="3117885" cy="31320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6115" y="1247718"/>
              <a:ext cx="3117885" cy="3132058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 flipV="1">
              <a:off x="6889750" y="1936750"/>
              <a:ext cx="61605" cy="2125028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7378700" y="1943100"/>
              <a:ext cx="61605" cy="2125028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6863484" y="3599934"/>
              <a:ext cx="6976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PANDA </a:t>
              </a:r>
            </a:p>
          </p:txBody>
        </p:sp>
      </p:grp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77" y="2495693"/>
            <a:ext cx="3589983" cy="390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463" y="3989889"/>
            <a:ext cx="3921537" cy="2544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670" y="2449146"/>
            <a:ext cx="1521501" cy="22055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73280" y="4013855"/>
            <a:ext cx="395352" cy="1941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1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t="18609" r="2733" b="17778"/>
          <a:stretch/>
        </p:blipFill>
        <p:spPr>
          <a:xfrm>
            <a:off x="520188" y="1789198"/>
            <a:ext cx="8644526" cy="4363489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3513" y="5716588"/>
            <a:ext cx="1795462" cy="35877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Barrel DIRC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22488" y="5716588"/>
            <a:ext cx="1795462" cy="35877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Barrel TOF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83050" y="5716588"/>
            <a:ext cx="1795463" cy="35877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Endcap DIRC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465888" y="5716588"/>
            <a:ext cx="1795462" cy="35877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 dirty="0" smtClean="0">
                <a:solidFill>
                  <a:srgbClr val="000000"/>
                </a:solidFill>
              </a:rPr>
              <a:t>Forwards </a:t>
            </a:r>
            <a:r>
              <a:rPr lang="en-GB" sz="1800" b="1" dirty="0">
                <a:solidFill>
                  <a:srgbClr val="000000"/>
                </a:solidFill>
              </a:rPr>
              <a:t>TOF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089072" y="4536629"/>
            <a:ext cx="2054928" cy="359436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 dirty="0" smtClean="0">
                <a:solidFill>
                  <a:srgbClr val="000000"/>
                </a:solidFill>
              </a:rPr>
              <a:t>Forwards </a:t>
            </a:r>
            <a:r>
              <a:rPr lang="en-GB" sz="1800" b="1" dirty="0">
                <a:solidFill>
                  <a:srgbClr val="000000"/>
                </a:solidFill>
              </a:rPr>
              <a:t>RICH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811093" y="2046214"/>
            <a:ext cx="2547938" cy="359436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 dirty="0" err="1" smtClean="0">
                <a:solidFill>
                  <a:srgbClr val="000000"/>
                </a:solidFill>
              </a:rPr>
              <a:t>Muon</a:t>
            </a:r>
            <a:r>
              <a:rPr lang="en-GB" sz="1800" b="1" dirty="0" smtClean="0">
                <a:solidFill>
                  <a:srgbClr val="000000"/>
                </a:solidFill>
              </a:rPr>
              <a:t> Detectors</a:t>
            </a:r>
            <a:endParaRPr lang="en-GB" sz="1800" b="1" dirty="0">
              <a:solidFill>
                <a:srgbClr val="000000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4115856" y="2310413"/>
            <a:ext cx="1619741" cy="4587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1061244" y="4054367"/>
            <a:ext cx="1126737" cy="16622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6" idx="0"/>
          </p:cNvCxnSpPr>
          <p:nvPr/>
        </p:nvCxnSpPr>
        <p:spPr>
          <a:xfrm flipH="1" flipV="1">
            <a:off x="2417489" y="3977869"/>
            <a:ext cx="602730" cy="173871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7" idx="0"/>
          </p:cNvCxnSpPr>
          <p:nvPr/>
        </p:nvCxnSpPr>
        <p:spPr>
          <a:xfrm flipH="1" flipV="1">
            <a:off x="3549731" y="3809575"/>
            <a:ext cx="1431051" cy="19070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9" idx="0"/>
          </p:cNvCxnSpPr>
          <p:nvPr/>
        </p:nvCxnSpPr>
        <p:spPr>
          <a:xfrm flipH="1" flipV="1">
            <a:off x="5645908" y="3564783"/>
            <a:ext cx="2470628" cy="9718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8" idx="0"/>
          </p:cNvCxnSpPr>
          <p:nvPr/>
        </p:nvCxnSpPr>
        <p:spPr>
          <a:xfrm flipH="1" flipV="1">
            <a:off x="5156290" y="3855474"/>
            <a:ext cx="2207329" cy="18611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 flipV="1">
            <a:off x="6227330" y="3916672"/>
            <a:ext cx="1136291" cy="17999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10"/>
          <p:cNvCxnSpPr/>
          <p:nvPr/>
        </p:nvCxnSpPr>
        <p:spPr>
          <a:xfrm flipH="1">
            <a:off x="6518041" y="2447518"/>
            <a:ext cx="27877" cy="3675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/>
              <a:t>Particle Identification Detectors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8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Barrel DIRC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96405"/>
            <a:ext cx="7772400" cy="4523395"/>
          </a:xfrm>
        </p:spPr>
        <p:txBody>
          <a:bodyPr/>
          <a:lstStyle/>
          <a:p>
            <a:r>
              <a:rPr lang="en-US" dirty="0" smtClean="0"/>
              <a:t>Compact design</a:t>
            </a:r>
          </a:p>
          <a:p>
            <a:r>
              <a:rPr lang="en-US" dirty="0" smtClean="0"/>
              <a:t>Profits from late technology </a:t>
            </a:r>
            <a:br>
              <a:rPr lang="en-US" dirty="0" smtClean="0"/>
            </a:br>
            <a:r>
              <a:rPr lang="en-US" dirty="0" smtClean="0"/>
              <a:t>decision (light readout)</a:t>
            </a:r>
          </a:p>
          <a:p>
            <a:r>
              <a:rPr lang="en-US" dirty="0"/>
              <a:t>Still in R&amp;D (test beams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08004" y="680773"/>
            <a:ext cx="4473357" cy="3720335"/>
            <a:chOff x="4608004" y="680773"/>
            <a:chExt cx="4473357" cy="37203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468" r="11504" b="1673"/>
            <a:stretch/>
          </p:blipFill>
          <p:spPr>
            <a:xfrm>
              <a:off x="4608004" y="1209703"/>
              <a:ext cx="4276482" cy="3191405"/>
            </a:xfrm>
            <a:prstGeom prst="rect">
              <a:avLst/>
            </a:prstGeom>
          </p:spPr>
        </p:pic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7558923" y="3363271"/>
              <a:ext cx="14157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Radiator bars</a:t>
              </a:r>
              <a:endParaRPr lang="de-DE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5954388" y="680773"/>
              <a:ext cx="179408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Photon detectors </a:t>
              </a:r>
              <a:b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electronics</a:t>
              </a:r>
              <a:endParaRPr lang="de-DE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27"/>
            <p:cNvSpPr>
              <a:spLocks noChangeShapeType="1"/>
            </p:cNvSpPr>
            <p:nvPr/>
          </p:nvSpPr>
          <p:spPr bwMode="auto">
            <a:xfrm flipH="1">
              <a:off x="5936744" y="1291915"/>
              <a:ext cx="435456" cy="781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28"/>
            <p:cNvSpPr>
              <a:spLocks noChangeShapeType="1"/>
            </p:cNvSpPr>
            <p:nvPr/>
          </p:nvSpPr>
          <p:spPr bwMode="auto">
            <a:xfrm flipH="1" flipV="1">
              <a:off x="7236661" y="3226746"/>
              <a:ext cx="360362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29"/>
            <p:cNvSpPr txBox="1">
              <a:spLocks noChangeArrowheads="1"/>
            </p:cNvSpPr>
            <p:nvPr/>
          </p:nvSpPr>
          <p:spPr bwMode="auto">
            <a:xfrm>
              <a:off x="6615403" y="3801991"/>
              <a:ext cx="160813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Focusing optics</a:t>
              </a:r>
              <a:endParaRPr lang="de-DE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Line 30"/>
            <p:cNvSpPr>
              <a:spLocks noChangeShapeType="1"/>
            </p:cNvSpPr>
            <p:nvPr/>
          </p:nvSpPr>
          <p:spPr bwMode="auto">
            <a:xfrm flipH="1" flipV="1">
              <a:off x="6296787" y="3585967"/>
              <a:ext cx="360362" cy="2849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 flipH="1">
              <a:off x="5792731" y="1209703"/>
              <a:ext cx="504056" cy="288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116765" y="1105052"/>
              <a:ext cx="2510546" cy="789096"/>
            </a:xfrm>
            <a:prstGeom prst="straightConnector1">
              <a:avLst/>
            </a:prstGeom>
            <a:ln w="158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4"/>
            <p:cNvSpPr txBox="1"/>
            <p:nvPr/>
          </p:nvSpPr>
          <p:spPr>
            <a:xfrm rot="20646873">
              <a:off x="6827592" y="1384805"/>
              <a:ext cx="72167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250cm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8911211" y="1257452"/>
              <a:ext cx="0" cy="1322496"/>
            </a:xfrm>
            <a:prstGeom prst="straightConnector1">
              <a:avLst/>
            </a:prstGeom>
            <a:ln w="158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8"/>
            <p:cNvSpPr txBox="1"/>
            <p:nvPr/>
          </p:nvSpPr>
          <p:spPr>
            <a:xfrm>
              <a:off x="8544355" y="1707994"/>
              <a:ext cx="5370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100cm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77800" y="4514466"/>
            <a:ext cx="2900436" cy="2343534"/>
            <a:chOff x="6156176" y="4073798"/>
            <a:chExt cx="2900436" cy="2343534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495204"/>
              <a:ext cx="2900436" cy="192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6"/>
            <p:cNvSpPr txBox="1"/>
            <p:nvPr/>
          </p:nvSpPr>
          <p:spPr>
            <a:xfrm>
              <a:off x="6461690" y="4073798"/>
              <a:ext cx="2289409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PANDA DIRC prototype </a:t>
              </a:r>
              <a:br>
                <a:rPr lang="en-US" sz="12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 smtClean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CERN beam line (Aug 2012)</a:t>
              </a:r>
              <a:endPara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58750"/>
            <a:ext cx="1790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" y="3139142"/>
            <a:ext cx="3797300" cy="3058458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0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Puzzle Two: </a:t>
            </a:r>
            <a:r>
              <a:rPr lang="en-US" dirty="0" smtClean="0"/>
              <a:t>What </a:t>
            </a:r>
            <a:r>
              <a:rPr lang="en-US" dirty="0"/>
              <a:t>A</a:t>
            </a:r>
            <a:r>
              <a:rPr lang="en-US" dirty="0" smtClean="0"/>
              <a:t>bout Other Combinations?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other ways to make color neutral objects: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Why do we see hundreds of mesons and baryons, but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it is not yet clear what the nature of some of the the new X,Y,Z states are?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137" y="2286924"/>
            <a:ext cx="5169498" cy="2759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4636" y="3045387"/>
            <a:ext cx="521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(Zhu)</a:t>
            </a:r>
            <a:endParaRPr lang="en-US" sz="11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2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546100"/>
          </a:xfrm>
        </p:spPr>
        <p:txBody>
          <a:bodyPr/>
          <a:lstStyle/>
          <a:p>
            <a:r>
              <a:rPr lang="en-US" dirty="0" smtClean="0"/>
              <a:t>Disk DIRC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939800"/>
            <a:ext cx="8179241" cy="5080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Novel</a:t>
            </a:r>
            <a:r>
              <a:rPr lang="en-US" dirty="0">
                <a:solidFill>
                  <a:srgbClr val="3366FF"/>
                </a:solidFill>
              </a:rPr>
              <a:t>, compact PID detector developed </a:t>
            </a:r>
            <a:r>
              <a:rPr lang="en-US" dirty="0" smtClean="0">
                <a:solidFill>
                  <a:srgbClr val="3366FF"/>
                </a:solidFill>
              </a:rPr>
              <a:t/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for PANDA </a:t>
            </a:r>
            <a:r>
              <a:rPr lang="en-US" dirty="0">
                <a:solidFill>
                  <a:srgbClr val="3366FF"/>
                </a:solidFill>
              </a:rPr>
              <a:t>suitable </a:t>
            </a:r>
            <a:r>
              <a:rPr lang="en-US" dirty="0" smtClean="0">
                <a:solidFill>
                  <a:srgbClr val="3366FF"/>
                </a:solidFill>
              </a:rPr>
              <a:t>for future detectors, 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prototype operated successfully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/>
              <a:t>R&amp;D: </a:t>
            </a:r>
            <a:r>
              <a:rPr lang="en-US" dirty="0" err="1" smtClean="0"/>
              <a:t>Photosensors</a:t>
            </a:r>
            <a:r>
              <a:rPr lang="en-US" dirty="0" smtClean="0"/>
              <a:t> (lifetime)</a:t>
            </a:r>
            <a:br>
              <a:rPr lang="en-US" dirty="0" smtClean="0"/>
            </a:br>
            <a:r>
              <a:rPr lang="en-US" dirty="0" smtClean="0"/>
              <a:t>Readout/DAQ, Me</a:t>
            </a:r>
            <a:r>
              <a:rPr lang="en-US" sz="2000" dirty="0" smtClean="0"/>
              <a:t>cha</a:t>
            </a:r>
            <a:r>
              <a:rPr lang="en-US" dirty="0" smtClean="0"/>
              <a:t>nics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68" y="3772722"/>
            <a:ext cx="6259951" cy="2732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051" y="3774220"/>
            <a:ext cx="3040378" cy="2748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314" y="1317982"/>
            <a:ext cx="2993685" cy="2559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2266" y="2120753"/>
            <a:ext cx="171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Glueball</a:t>
            </a:r>
            <a:r>
              <a:rPr lang="en-US" dirty="0" smtClean="0"/>
              <a:t> decay</a:t>
            </a:r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21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1555"/>
            <a:ext cx="7772400" cy="4498245"/>
          </a:xfrm>
        </p:spPr>
        <p:txBody>
          <a:bodyPr/>
          <a:lstStyle/>
          <a:p>
            <a:r>
              <a:rPr lang="en-US" dirty="0" smtClean="0"/>
              <a:t>Barrel, </a:t>
            </a:r>
            <a:r>
              <a:rPr lang="en-US" dirty="0" err="1" smtClean="0"/>
              <a:t>Endcap</a:t>
            </a:r>
            <a:r>
              <a:rPr lang="en-US" dirty="0" smtClean="0"/>
              <a:t>, </a:t>
            </a:r>
            <a:r>
              <a:rPr lang="en-US" dirty="0" err="1" smtClean="0"/>
              <a:t>Muonfilter</a:t>
            </a:r>
            <a:r>
              <a:rPr lang="en-US" dirty="0" smtClean="0"/>
              <a:t>, Forward</a:t>
            </a:r>
          </a:p>
          <a:p>
            <a:r>
              <a:rPr lang="en-US" dirty="0" smtClean="0"/>
              <a:t>Various number of layers interleaved </a:t>
            </a:r>
            <a:br>
              <a:rPr lang="en-US" dirty="0" smtClean="0"/>
            </a:br>
            <a:r>
              <a:rPr lang="en-US" dirty="0" smtClean="0"/>
              <a:t>in the yoke</a:t>
            </a:r>
          </a:p>
          <a:p>
            <a:r>
              <a:rPr lang="en-US" dirty="0" smtClean="0"/>
              <a:t>Drift tubes with wire and </a:t>
            </a:r>
            <a:br>
              <a:rPr lang="en-US" dirty="0" smtClean="0"/>
            </a:br>
            <a:r>
              <a:rPr lang="en-US" dirty="0" smtClean="0"/>
              <a:t>cathode strip readout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912" y="1139495"/>
            <a:ext cx="3077207" cy="3040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064" y="4354405"/>
            <a:ext cx="3041013" cy="2280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41" y="5260354"/>
            <a:ext cx="3302998" cy="856333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894" y="4017935"/>
            <a:ext cx="1741064" cy="24395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06375" dist="38100" dir="2700000" sx="107000" sy="107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Calorimeters</a:t>
            </a:r>
            <a:endParaRPr lang="en-US" dirty="0"/>
          </a:p>
        </p:txBody>
      </p:sp>
      <p:pic>
        <p:nvPicPr>
          <p:cNvPr id="7" name="Inhaltsplatzhalt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t="18609" r="2733" b="17778"/>
          <a:stretch/>
        </p:blipFill>
        <p:spPr>
          <a:xfrm>
            <a:off x="520188" y="1789198"/>
            <a:ext cx="8644526" cy="4363489"/>
          </a:xfrm>
        </p:spPr>
      </p:pic>
      <p:cxnSp>
        <p:nvCxnSpPr>
          <p:cNvPr id="8" name="Gerade Verbindung mit Pfeil 4"/>
          <p:cNvCxnSpPr/>
          <p:nvPr/>
        </p:nvCxnSpPr>
        <p:spPr>
          <a:xfrm flipV="1">
            <a:off x="1441766" y="3793527"/>
            <a:ext cx="603647" cy="1440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5"/>
          <p:cNvCxnSpPr>
            <a:stCxn id="12" idx="0"/>
          </p:cNvCxnSpPr>
          <p:nvPr/>
        </p:nvCxnSpPr>
        <p:spPr>
          <a:xfrm flipV="1">
            <a:off x="1441766" y="4069666"/>
            <a:ext cx="899220" cy="11640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6"/>
          <p:cNvCxnSpPr>
            <a:stCxn id="13" idx="0"/>
          </p:cNvCxnSpPr>
          <p:nvPr/>
        </p:nvCxnSpPr>
        <p:spPr>
          <a:xfrm flipV="1">
            <a:off x="5049360" y="3505495"/>
            <a:ext cx="1388268" cy="17281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8"/>
          <p:cNvCxnSpPr>
            <a:stCxn id="12" idx="0"/>
          </p:cNvCxnSpPr>
          <p:nvPr/>
        </p:nvCxnSpPr>
        <p:spPr>
          <a:xfrm flipV="1">
            <a:off x="1441766" y="3793527"/>
            <a:ext cx="2113359" cy="14401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98766" y="5233687"/>
            <a:ext cx="2286000" cy="358775"/>
          </a:xfrm>
          <a:prstGeom prst="rect">
            <a:avLst/>
          </a:prstGeom>
          <a:solidFill>
            <a:srgbClr val="944794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</a:tabLst>
            </a:pPr>
            <a:r>
              <a:rPr lang="en-GB" sz="1800" b="1" dirty="0">
                <a:solidFill>
                  <a:srgbClr val="000000"/>
                </a:solidFill>
              </a:rPr>
              <a:t>PWO </a:t>
            </a:r>
            <a:r>
              <a:rPr lang="en-GB" b="1" dirty="0">
                <a:solidFill>
                  <a:srgbClr val="000000"/>
                </a:solidFill>
              </a:rPr>
              <a:t>C</a:t>
            </a:r>
            <a:r>
              <a:rPr lang="en-GB" sz="1800" b="1" dirty="0" smtClean="0">
                <a:solidFill>
                  <a:srgbClr val="000000"/>
                </a:solidFill>
              </a:rPr>
              <a:t>alorimeter</a:t>
            </a:r>
            <a:endParaRPr lang="en-GB" sz="1800" b="1" dirty="0">
              <a:solidFill>
                <a:srgbClr val="000000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661091" y="5233687"/>
            <a:ext cx="2776537" cy="358775"/>
          </a:xfrm>
          <a:prstGeom prst="rect">
            <a:avLst/>
          </a:prstGeom>
          <a:solidFill>
            <a:srgbClr val="944794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1800" b="1" dirty="0" smtClean="0">
                <a:solidFill>
                  <a:srgbClr val="000000"/>
                </a:solidFill>
              </a:rPr>
              <a:t>Forward </a:t>
            </a:r>
            <a:r>
              <a:rPr lang="en-GB" sz="1800" b="1" dirty="0" err="1">
                <a:solidFill>
                  <a:srgbClr val="000000"/>
                </a:solidFill>
              </a:rPr>
              <a:t>Shashlyk</a:t>
            </a:r>
            <a:r>
              <a:rPr lang="en-GB" sz="1800" b="1" dirty="0">
                <a:solidFill>
                  <a:srgbClr val="000000"/>
                </a:solidFill>
              </a:rPr>
              <a:t> EMC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0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95671"/>
            <a:ext cx="8458200" cy="533400"/>
          </a:xfrm>
        </p:spPr>
        <p:txBody>
          <a:bodyPr/>
          <a:lstStyle/>
          <a:p>
            <a:r>
              <a:rPr lang="en-US" dirty="0" smtClean="0"/>
              <a:t>Target Spectrometer Electro-Magnetic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41124"/>
            <a:ext cx="7772400" cy="4478676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Rad. hard, fast, largest dynamic </a:t>
            </a:r>
            <a:br>
              <a:rPr lang="en-US" dirty="0" smtClean="0">
                <a:solidFill>
                  <a:srgbClr val="3366FF"/>
                </a:solidFill>
              </a:rPr>
            </a:br>
            <a:r>
              <a:rPr lang="en-US" dirty="0" smtClean="0">
                <a:solidFill>
                  <a:srgbClr val="3366FF"/>
                </a:solidFill>
              </a:rPr>
              <a:t>range (cooling)</a:t>
            </a:r>
          </a:p>
          <a:p>
            <a:r>
              <a:rPr lang="en-US" dirty="0"/>
              <a:t>All </a:t>
            </a:r>
            <a:r>
              <a:rPr lang="en-US" dirty="0" err="1"/>
              <a:t>endcap</a:t>
            </a:r>
            <a:r>
              <a:rPr lang="en-US" dirty="0"/>
              <a:t> crystals produced</a:t>
            </a:r>
          </a:p>
          <a:p>
            <a:r>
              <a:rPr lang="en-US" dirty="0"/>
              <a:t>Crystals for a</a:t>
            </a:r>
            <a:r>
              <a:rPr lang="en-US" dirty="0" smtClean="0"/>
              <a:t> </a:t>
            </a:r>
            <a:r>
              <a:rPr lang="en-US" dirty="0"/>
              <a:t>barrel slice </a:t>
            </a:r>
            <a:r>
              <a:rPr lang="en-US" dirty="0" smtClean="0"/>
              <a:t>available </a:t>
            </a:r>
            <a:endParaRPr lang="en-US" dirty="0"/>
          </a:p>
          <a:p>
            <a:r>
              <a:rPr lang="en-US" dirty="0"/>
              <a:t>Original producer no longer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available: R</a:t>
            </a:r>
            <a:r>
              <a:rPr lang="en-US" dirty="0"/>
              <a:t>&amp;D needed to confirm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alternatives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697" y="3812215"/>
            <a:ext cx="3620303" cy="2610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129" y="1676720"/>
            <a:ext cx="3607911" cy="18849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048" y="4211064"/>
            <a:ext cx="1786962" cy="25315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659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t="18609" r="2733" b="17778"/>
          <a:stretch/>
        </p:blipFill>
        <p:spPr>
          <a:xfrm>
            <a:off x="520188" y="1789198"/>
            <a:ext cx="8644526" cy="436348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Magnet Systems</a:t>
            </a:r>
            <a:endParaRPr lang="de-DE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4791018" y="3027122"/>
            <a:ext cx="379531" cy="1740243"/>
            <a:chOff x="4356661" y="2582645"/>
            <a:chExt cx="444518" cy="1410021"/>
          </a:xfrm>
        </p:grpSpPr>
        <p:cxnSp>
          <p:nvCxnSpPr>
            <p:cNvPr id="24" name="Gerade Verbindung 23"/>
            <p:cNvCxnSpPr/>
            <p:nvPr/>
          </p:nvCxnSpPr>
          <p:spPr>
            <a:xfrm>
              <a:off x="4788024" y="2780928"/>
              <a:ext cx="0" cy="1008112"/>
            </a:xfrm>
            <a:prstGeom prst="line">
              <a:avLst/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Bogen 24"/>
            <p:cNvSpPr/>
            <p:nvPr/>
          </p:nvSpPr>
          <p:spPr>
            <a:xfrm rot="5591492">
              <a:off x="4369129" y="3571321"/>
              <a:ext cx="432048" cy="407254"/>
            </a:xfrm>
            <a:prstGeom prst="arc">
              <a:avLst>
                <a:gd name="adj1" fmla="val 16200000"/>
                <a:gd name="adj2" fmla="val 211527"/>
              </a:avLst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Bogen 25"/>
            <p:cNvSpPr/>
            <p:nvPr/>
          </p:nvSpPr>
          <p:spPr>
            <a:xfrm rot="21339790">
              <a:off x="4356661" y="2582645"/>
              <a:ext cx="432048" cy="407254"/>
            </a:xfrm>
            <a:prstGeom prst="arc">
              <a:avLst>
                <a:gd name="adj1" fmla="val 16200000"/>
                <a:gd name="adj2" fmla="val 184802"/>
              </a:avLst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Bogen 26"/>
            <p:cNvSpPr/>
            <p:nvPr/>
          </p:nvSpPr>
          <p:spPr>
            <a:xfrm rot="15226793">
              <a:off x="4356661" y="2595419"/>
              <a:ext cx="432048" cy="407254"/>
            </a:xfrm>
            <a:prstGeom prst="arc">
              <a:avLst>
                <a:gd name="adj1" fmla="val 17532057"/>
                <a:gd name="adj2" fmla="val 907717"/>
              </a:avLst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8" name="Gerade Verbindung 27"/>
            <p:cNvCxnSpPr/>
            <p:nvPr/>
          </p:nvCxnSpPr>
          <p:spPr>
            <a:xfrm>
              <a:off x="4370052" y="2780928"/>
              <a:ext cx="0" cy="1030767"/>
            </a:xfrm>
            <a:prstGeom prst="line">
              <a:avLst/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Bogen 28"/>
            <p:cNvSpPr/>
            <p:nvPr/>
          </p:nvSpPr>
          <p:spPr>
            <a:xfrm rot="11130979">
              <a:off x="4369131" y="3585412"/>
              <a:ext cx="432048" cy="407254"/>
            </a:xfrm>
            <a:prstGeom prst="arc">
              <a:avLst>
                <a:gd name="adj1" fmla="val 16200000"/>
                <a:gd name="adj2" fmla="val 21141384"/>
              </a:avLst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4417198" y="3059082"/>
            <a:ext cx="320777" cy="1427313"/>
            <a:chOff x="4356661" y="2582645"/>
            <a:chExt cx="444518" cy="1410021"/>
          </a:xfrm>
        </p:grpSpPr>
        <p:cxnSp>
          <p:nvCxnSpPr>
            <p:cNvPr id="31" name="Gerade Verbindung 30"/>
            <p:cNvCxnSpPr/>
            <p:nvPr/>
          </p:nvCxnSpPr>
          <p:spPr>
            <a:xfrm>
              <a:off x="4788024" y="2780928"/>
              <a:ext cx="0" cy="1008112"/>
            </a:xfrm>
            <a:prstGeom prst="line">
              <a:avLst/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Bogen 31"/>
            <p:cNvSpPr/>
            <p:nvPr/>
          </p:nvSpPr>
          <p:spPr>
            <a:xfrm rot="5591492">
              <a:off x="4369129" y="3571321"/>
              <a:ext cx="432048" cy="407254"/>
            </a:xfrm>
            <a:prstGeom prst="arc">
              <a:avLst>
                <a:gd name="adj1" fmla="val 16200000"/>
                <a:gd name="adj2" fmla="val 211527"/>
              </a:avLst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Bogen 32"/>
            <p:cNvSpPr/>
            <p:nvPr/>
          </p:nvSpPr>
          <p:spPr>
            <a:xfrm rot="21339790">
              <a:off x="4356661" y="2582645"/>
              <a:ext cx="432048" cy="407254"/>
            </a:xfrm>
            <a:prstGeom prst="arc">
              <a:avLst>
                <a:gd name="adj1" fmla="val 16200000"/>
                <a:gd name="adj2" fmla="val 184802"/>
              </a:avLst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Bogen 33"/>
            <p:cNvSpPr/>
            <p:nvPr/>
          </p:nvSpPr>
          <p:spPr>
            <a:xfrm rot="15226793">
              <a:off x="4356661" y="2595419"/>
              <a:ext cx="432048" cy="407254"/>
            </a:xfrm>
            <a:prstGeom prst="arc">
              <a:avLst>
                <a:gd name="adj1" fmla="val 17532057"/>
                <a:gd name="adj2" fmla="val 907717"/>
              </a:avLst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5" name="Gerade Verbindung 34"/>
            <p:cNvCxnSpPr/>
            <p:nvPr/>
          </p:nvCxnSpPr>
          <p:spPr>
            <a:xfrm>
              <a:off x="4370052" y="2780928"/>
              <a:ext cx="0" cy="1030767"/>
            </a:xfrm>
            <a:prstGeom prst="line">
              <a:avLst/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Bogen 35"/>
            <p:cNvSpPr/>
            <p:nvPr/>
          </p:nvSpPr>
          <p:spPr>
            <a:xfrm rot="11130979">
              <a:off x="4369131" y="3585412"/>
              <a:ext cx="432048" cy="407254"/>
            </a:xfrm>
            <a:prstGeom prst="arc">
              <a:avLst>
                <a:gd name="adj1" fmla="val 16200000"/>
                <a:gd name="adj2" fmla="val 21141384"/>
              </a:avLst>
            </a:prstGeom>
            <a:ln w="28575">
              <a:solidFill>
                <a:srgbClr val="313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34976" y="3044601"/>
            <a:ext cx="1510903" cy="1577762"/>
            <a:chOff x="1331640" y="2382251"/>
            <a:chExt cx="2382544" cy="2255412"/>
          </a:xfrm>
        </p:grpSpPr>
        <p:grpSp>
          <p:nvGrpSpPr>
            <p:cNvPr id="14" name="Gruppieren 13"/>
            <p:cNvGrpSpPr/>
            <p:nvPr/>
          </p:nvGrpSpPr>
          <p:grpSpPr>
            <a:xfrm flipV="1">
              <a:off x="1331640" y="3546987"/>
              <a:ext cx="2382544" cy="1090676"/>
              <a:chOff x="1043551" y="2204864"/>
              <a:chExt cx="2669537" cy="1061180"/>
            </a:xfrm>
          </p:grpSpPr>
          <p:cxnSp>
            <p:nvCxnSpPr>
              <p:cNvPr id="15" name="Gerade Verbindung 14"/>
              <p:cNvCxnSpPr>
                <a:stCxn id="22" idx="2"/>
              </p:cNvCxnSpPr>
              <p:nvPr/>
            </p:nvCxnSpPr>
            <p:spPr>
              <a:xfrm>
                <a:off x="1247178" y="2204864"/>
                <a:ext cx="2244702" cy="9843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Bogen 15"/>
              <p:cNvSpPr/>
              <p:nvPr/>
            </p:nvSpPr>
            <p:spPr>
              <a:xfrm>
                <a:off x="3275856" y="2301666"/>
                <a:ext cx="432048" cy="40725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7" name="Gerade Verbindung 16"/>
              <p:cNvCxnSpPr/>
              <p:nvPr/>
            </p:nvCxnSpPr>
            <p:spPr>
              <a:xfrm flipV="1">
                <a:off x="3707904" y="2505293"/>
                <a:ext cx="0" cy="56366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Bogen 17"/>
              <p:cNvSpPr/>
              <p:nvPr/>
            </p:nvSpPr>
            <p:spPr>
              <a:xfrm rot="5591492">
                <a:off x="3293437" y="2835391"/>
                <a:ext cx="432048" cy="40725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9" name="Gerade Verbindung 18"/>
              <p:cNvCxnSpPr/>
              <p:nvPr/>
            </p:nvCxnSpPr>
            <p:spPr>
              <a:xfrm>
                <a:off x="1259632" y="3216826"/>
                <a:ext cx="2250640" cy="492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Bogen 19"/>
              <p:cNvSpPr/>
              <p:nvPr/>
            </p:nvSpPr>
            <p:spPr>
              <a:xfrm rot="10800000">
                <a:off x="1043608" y="2809572"/>
                <a:ext cx="432048" cy="40725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1" name="Gerade Verbindung 20"/>
              <p:cNvCxnSpPr/>
              <p:nvPr/>
            </p:nvCxnSpPr>
            <p:spPr>
              <a:xfrm flipV="1">
                <a:off x="1043608" y="2420888"/>
                <a:ext cx="0" cy="6012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Bogen 21"/>
              <p:cNvSpPr/>
              <p:nvPr/>
            </p:nvSpPr>
            <p:spPr>
              <a:xfrm rot="16200000">
                <a:off x="1020467" y="2227948"/>
                <a:ext cx="453422" cy="40725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7" name="Gruppieren 36"/>
            <p:cNvGrpSpPr/>
            <p:nvPr/>
          </p:nvGrpSpPr>
          <p:grpSpPr>
            <a:xfrm flipV="1">
              <a:off x="1331640" y="2382251"/>
              <a:ext cx="2382544" cy="1090676"/>
              <a:chOff x="1043551" y="2204864"/>
              <a:chExt cx="2669537" cy="1061180"/>
            </a:xfrm>
          </p:grpSpPr>
          <p:cxnSp>
            <p:nvCxnSpPr>
              <p:cNvPr id="38" name="Gerade Verbindung 37"/>
              <p:cNvCxnSpPr>
                <a:stCxn id="45" idx="2"/>
              </p:cNvCxnSpPr>
              <p:nvPr/>
            </p:nvCxnSpPr>
            <p:spPr>
              <a:xfrm>
                <a:off x="1247178" y="2204864"/>
                <a:ext cx="2244702" cy="9843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Bogen 38"/>
              <p:cNvSpPr/>
              <p:nvPr/>
            </p:nvSpPr>
            <p:spPr>
              <a:xfrm>
                <a:off x="3275856" y="2301666"/>
                <a:ext cx="432048" cy="40725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0" name="Gerade Verbindung 39"/>
              <p:cNvCxnSpPr/>
              <p:nvPr/>
            </p:nvCxnSpPr>
            <p:spPr>
              <a:xfrm flipV="1">
                <a:off x="3707904" y="2505293"/>
                <a:ext cx="0" cy="56366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Bogen 40"/>
              <p:cNvSpPr/>
              <p:nvPr/>
            </p:nvSpPr>
            <p:spPr>
              <a:xfrm rot="5591492">
                <a:off x="3293437" y="2835391"/>
                <a:ext cx="432048" cy="40725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2" name="Gerade Verbindung 41"/>
              <p:cNvCxnSpPr/>
              <p:nvPr/>
            </p:nvCxnSpPr>
            <p:spPr>
              <a:xfrm>
                <a:off x="1259632" y="3216826"/>
                <a:ext cx="2250640" cy="492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Bogen 42"/>
              <p:cNvSpPr/>
              <p:nvPr/>
            </p:nvSpPr>
            <p:spPr>
              <a:xfrm rot="10800000">
                <a:off x="1043608" y="2809572"/>
                <a:ext cx="432048" cy="40725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4" name="Gerade Verbindung 43"/>
              <p:cNvCxnSpPr/>
              <p:nvPr/>
            </p:nvCxnSpPr>
            <p:spPr>
              <a:xfrm flipV="1">
                <a:off x="1043608" y="2420888"/>
                <a:ext cx="0" cy="6012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Bogen 44"/>
              <p:cNvSpPr/>
              <p:nvPr/>
            </p:nvSpPr>
            <p:spPr>
              <a:xfrm rot="16200000">
                <a:off x="1020467" y="2227948"/>
                <a:ext cx="453422" cy="407254"/>
              </a:xfrm>
              <a:prstGeom prst="arc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438780" y="1555752"/>
            <a:ext cx="4244975" cy="359436"/>
          </a:xfrm>
          <a:prstGeom prst="rect">
            <a:avLst/>
          </a:prstGeom>
          <a:solidFill>
            <a:srgbClr val="00AE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de-DE" sz="1800" b="1" dirty="0" smtClean="0">
                <a:solidFill>
                  <a:srgbClr val="000000"/>
                </a:solidFill>
              </a:rPr>
              <a:t>2T Solenoid Magnet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4527839" y="2003481"/>
            <a:ext cx="2679402" cy="359436"/>
          </a:xfrm>
          <a:prstGeom prst="rect">
            <a:avLst/>
          </a:prstGeom>
          <a:solidFill>
            <a:srgbClr val="00AE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de-DE" sz="1800" b="1" dirty="0" smtClean="0">
                <a:solidFill>
                  <a:srgbClr val="000000"/>
                </a:solidFill>
              </a:rPr>
              <a:t>2 Tm Dipol</a:t>
            </a:r>
            <a:r>
              <a:rPr lang="de-DE" b="1" dirty="0" smtClean="0">
                <a:solidFill>
                  <a:srgbClr val="000000"/>
                </a:solidFill>
              </a:rPr>
              <a:t>-</a:t>
            </a:r>
            <a:r>
              <a:rPr lang="de-DE" sz="1800" b="1" dirty="0" smtClean="0">
                <a:solidFill>
                  <a:srgbClr val="000000"/>
                </a:solidFill>
              </a:rPr>
              <a:t>Magnet</a:t>
            </a:r>
            <a:endParaRPr lang="de-DE" sz="1800" b="1" dirty="0">
              <a:solidFill>
                <a:srgbClr val="000000"/>
              </a:solidFill>
            </a:endParaRPr>
          </a:p>
        </p:txBody>
      </p:sp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6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47575" y="-8851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70C0"/>
                </a:solidFill>
              </a:rPr>
              <a:t>   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 PANDA Systems</a:t>
            </a:r>
            <a:endParaRPr lang="en-US" dirty="0"/>
          </a:p>
        </p:txBody>
      </p:sp>
      <p:pic>
        <p:nvPicPr>
          <p:cNvPr id="8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t="18594" r="2733" b="17793"/>
          <a:stretch/>
        </p:blipFill>
        <p:spPr>
          <a:xfrm>
            <a:off x="520188" y="1789198"/>
            <a:ext cx="8644526" cy="4363489"/>
          </a:xfr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10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6928"/>
            <a:ext cx="8458200" cy="1143000"/>
          </a:xfrm>
        </p:spPr>
        <p:txBody>
          <a:bodyPr/>
          <a:lstStyle/>
          <a:p>
            <a:r>
              <a:rPr lang="en-US" dirty="0" smtClean="0"/>
              <a:t>The Computing Challenge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27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4506"/>
            <a:ext cx="7772400" cy="975935"/>
          </a:xfrm>
        </p:spPr>
        <p:txBody>
          <a:bodyPr/>
          <a:lstStyle/>
          <a:p>
            <a:r>
              <a:rPr lang="en-US" dirty="0" smtClean="0"/>
              <a:t>Detector Requirements from Physics Case</a:t>
            </a:r>
            <a:endParaRPr lang="en-US" dirty="0"/>
          </a:p>
        </p:txBody>
      </p:sp>
      <p:pic>
        <p:nvPicPr>
          <p:cNvPr id="6" name="Bild 42" descr="Bildschirmfoto 2011-06-20 um 21.27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423703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4343400" y="2384425"/>
            <a:ext cx="4783138" cy="2393950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charset="0"/>
              <a:defRPr sz="2400">
                <a:solidFill>
                  <a:srgbClr val="00599D"/>
                </a:solidFill>
                <a:latin typeface="+mn-lt"/>
                <a:ea typeface="+mn-ea"/>
                <a:cs typeface="ＭＳ Ｐゴシック" charset="0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  <a:ea typeface="+mn-ea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5pPr>
            <a:lvl6pPr marL="26003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6pPr>
            <a:lvl7pPr marL="30575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7pPr>
            <a:lvl8pPr marL="35147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8pPr>
            <a:lvl9pPr marL="39719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</a:pPr>
            <a:r>
              <a:rPr lang="en-GB" sz="1800" b="1" smtClean="0"/>
              <a:t>High luminosity and hadronic cross sections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GB" sz="1800" b="1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sz="1800" b="1" smtClean="0"/>
              <a:t>High rate capability, 2 · 10</a:t>
            </a:r>
            <a:r>
              <a:rPr lang="en-GB" sz="1800" b="1" baseline="30000" smtClean="0"/>
              <a:t>7</a:t>
            </a:r>
            <a:r>
              <a:rPr lang="en-GB" sz="1800" b="1" smtClean="0"/>
              <a:t> s</a:t>
            </a:r>
            <a:r>
              <a:rPr lang="en-GB" sz="1800" b="1" baseline="30000" smtClean="0"/>
              <a:t>-1</a:t>
            </a:r>
            <a:r>
              <a:rPr lang="en-GB" sz="1800" b="1" smtClean="0"/>
              <a:t> interactions 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GB" sz="1800" b="1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sz="1800" b="1" smtClean="0"/>
              <a:t>High data rate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GB" sz="1800" b="1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GB" sz="1800" b="1" smtClean="0"/>
              <a:t>High degree of radiation resistance</a:t>
            </a:r>
            <a:endParaRPr lang="en-GB" sz="1800"/>
          </a:p>
        </p:txBody>
      </p:sp>
      <p:sp>
        <p:nvSpPr>
          <p:cNvPr id="9" name="Rectangle 8"/>
          <p:cNvSpPr/>
          <p:nvPr/>
        </p:nvSpPr>
        <p:spPr>
          <a:xfrm>
            <a:off x="4460947" y="54800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en-GB" i="1" dirty="0">
              <a:solidFill>
                <a:srgbClr val="003366"/>
              </a:solidFill>
            </a:endParaRPr>
          </a:p>
          <a:p>
            <a:r>
              <a:rPr lang="en-GB" dirty="0">
                <a:solidFill>
                  <a:srgbClr val="003366"/>
                </a:solidFill>
              </a:rPr>
              <a:t>Cross section for electromagnetic Processes</a:t>
            </a:r>
            <a:endParaRPr lang="en-GB" i="1" dirty="0">
              <a:solidFill>
                <a:srgbClr val="003366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979712" y="6093296"/>
            <a:ext cx="2363688" cy="3106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21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PANDA Trigger</a:t>
            </a:r>
            <a:endParaRPr lang="en-US" dirty="0"/>
          </a:p>
        </p:txBody>
      </p:sp>
      <p:grpSp>
        <p:nvGrpSpPr>
          <p:cNvPr id="6" name="Gruppierung 41"/>
          <p:cNvGrpSpPr>
            <a:grpSpLocks/>
          </p:cNvGrpSpPr>
          <p:nvPr/>
        </p:nvGrpSpPr>
        <p:grpSpPr bwMode="auto">
          <a:xfrm>
            <a:off x="2541588" y="1314450"/>
            <a:ext cx="7440612" cy="4799013"/>
            <a:chOff x="-1158875" y="1395413"/>
            <a:chExt cx="7440613" cy="4799012"/>
          </a:xfrm>
        </p:grpSpPr>
        <p:grpSp>
          <p:nvGrpSpPr>
            <p:cNvPr id="7" name="Gruppierung 42"/>
            <p:cNvGrpSpPr>
              <a:grpSpLocks/>
            </p:cNvGrpSpPr>
            <p:nvPr/>
          </p:nvGrpSpPr>
          <p:grpSpPr bwMode="auto">
            <a:xfrm>
              <a:off x="-1158875" y="1395413"/>
              <a:ext cx="7440613" cy="4799012"/>
              <a:chOff x="1703370" y="1245521"/>
              <a:chExt cx="7440630" cy="4798921"/>
            </a:xfrm>
          </p:grpSpPr>
          <p:pic>
            <p:nvPicPr>
              <p:cNvPr id="10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5387" y="1392053"/>
                <a:ext cx="7308613" cy="4546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hteck 33"/>
              <p:cNvSpPr>
                <a:spLocks noChangeArrowheads="1"/>
              </p:cNvSpPr>
              <p:nvPr/>
            </p:nvSpPr>
            <p:spPr bwMode="auto">
              <a:xfrm>
                <a:off x="7498386" y="1587429"/>
                <a:ext cx="1633402" cy="262536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Rechteck 34"/>
              <p:cNvSpPr>
                <a:spLocks noChangeArrowheads="1"/>
              </p:cNvSpPr>
              <p:nvPr/>
            </p:nvSpPr>
            <p:spPr bwMode="auto">
              <a:xfrm>
                <a:off x="7669358" y="4139527"/>
                <a:ext cx="1474642" cy="268642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Rechteck 35"/>
              <p:cNvSpPr>
                <a:spLocks noChangeArrowheads="1"/>
              </p:cNvSpPr>
              <p:nvPr/>
            </p:nvSpPr>
            <p:spPr bwMode="auto">
              <a:xfrm>
                <a:off x="7852544" y="4340771"/>
                <a:ext cx="1089698" cy="33604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Rechteck 36"/>
              <p:cNvSpPr>
                <a:spLocks noChangeArrowheads="1"/>
              </p:cNvSpPr>
              <p:nvPr/>
            </p:nvSpPr>
            <p:spPr bwMode="auto">
              <a:xfrm>
                <a:off x="7223352" y="5494473"/>
                <a:ext cx="1920647" cy="33604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Rechteck 37"/>
              <p:cNvSpPr>
                <a:spLocks noChangeArrowheads="1"/>
              </p:cNvSpPr>
              <p:nvPr/>
            </p:nvSpPr>
            <p:spPr bwMode="auto">
              <a:xfrm>
                <a:off x="2893815" y="1336391"/>
                <a:ext cx="1920647" cy="33604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Rechteck 38"/>
              <p:cNvSpPr>
                <a:spLocks noChangeArrowheads="1"/>
              </p:cNvSpPr>
              <p:nvPr/>
            </p:nvSpPr>
            <p:spPr bwMode="auto">
              <a:xfrm>
                <a:off x="1703370" y="1245521"/>
                <a:ext cx="1633402" cy="479892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Rechteck 39"/>
              <p:cNvSpPr>
                <a:spLocks noChangeArrowheads="1"/>
              </p:cNvSpPr>
              <p:nvPr/>
            </p:nvSpPr>
            <p:spPr bwMode="auto">
              <a:xfrm>
                <a:off x="2735567" y="3309180"/>
                <a:ext cx="851812" cy="25643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Rechteck 40"/>
              <p:cNvSpPr>
                <a:spLocks noChangeArrowheads="1"/>
              </p:cNvSpPr>
              <p:nvPr/>
            </p:nvSpPr>
            <p:spPr bwMode="auto">
              <a:xfrm>
                <a:off x="2692569" y="3950019"/>
                <a:ext cx="851812" cy="25643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Rechteck 41"/>
              <p:cNvSpPr>
                <a:spLocks noChangeArrowheads="1"/>
              </p:cNvSpPr>
              <p:nvPr/>
            </p:nvSpPr>
            <p:spPr bwMode="auto">
              <a:xfrm>
                <a:off x="2918243" y="5286886"/>
                <a:ext cx="851812" cy="25643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" name="Textfeld 44"/>
            <p:cNvSpPr txBox="1">
              <a:spLocks noChangeArrowheads="1"/>
            </p:cNvSpPr>
            <p:nvPr/>
          </p:nvSpPr>
          <p:spPr bwMode="auto">
            <a:xfrm>
              <a:off x="3497263" y="5603875"/>
              <a:ext cx="17272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37931725" indent="-37474525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GB" sz="1600" i="1"/>
                <a:t>Data Size (Byte)</a:t>
              </a:r>
            </a:p>
          </p:txBody>
        </p:sp>
        <p:sp>
          <p:nvSpPr>
            <p:cNvPr id="9" name="Textfeld 45"/>
            <p:cNvSpPr txBox="1">
              <a:spLocks noChangeArrowheads="1"/>
            </p:cNvSpPr>
            <p:nvPr/>
          </p:nvSpPr>
          <p:spPr bwMode="auto">
            <a:xfrm>
              <a:off x="387350" y="1398588"/>
              <a:ext cx="19780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37931725" indent="-37474525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eaLnBrk="1" hangingPunct="1"/>
              <a:r>
                <a:rPr lang="en-GB" sz="1600" i="1"/>
                <a:t>Reaction Rate (Hz)</a:t>
              </a:r>
            </a:p>
          </p:txBody>
        </p:sp>
      </p:grpSp>
      <p:grpSp>
        <p:nvGrpSpPr>
          <p:cNvPr id="20" name="Gruppierung 40"/>
          <p:cNvGrpSpPr>
            <a:grpSpLocks/>
          </p:cNvGrpSpPr>
          <p:nvPr/>
        </p:nvGrpSpPr>
        <p:grpSpPr bwMode="auto">
          <a:xfrm>
            <a:off x="357188" y="1370013"/>
            <a:ext cx="3327400" cy="4522787"/>
            <a:chOff x="5518856" y="1300243"/>
            <a:chExt cx="3326849" cy="4522421"/>
          </a:xfrm>
        </p:grpSpPr>
        <p:grpSp>
          <p:nvGrpSpPr>
            <p:cNvPr id="21" name="Gruppierung 30"/>
            <p:cNvGrpSpPr>
              <a:grpSpLocks/>
            </p:cNvGrpSpPr>
            <p:nvPr/>
          </p:nvGrpSpPr>
          <p:grpSpPr bwMode="auto">
            <a:xfrm>
              <a:off x="5529418" y="1933289"/>
              <a:ext cx="3316287" cy="3889375"/>
              <a:chOff x="-2935675" y="5511239"/>
              <a:chExt cx="3316336" cy="3889715"/>
            </a:xfrm>
          </p:grpSpPr>
          <p:pic>
            <p:nvPicPr>
              <p:cNvPr id="24" name="Bild 28" descr="Bildschirmfoto 2011-06-22 um 20.52.1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704612" y="5511239"/>
                <a:ext cx="3085273" cy="3889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hteck 29"/>
              <p:cNvSpPr>
                <a:spLocks noChangeArrowheads="1"/>
              </p:cNvSpPr>
              <p:nvPr/>
            </p:nvSpPr>
            <p:spPr bwMode="auto">
              <a:xfrm rot="262218">
                <a:off x="-2935675" y="5837024"/>
                <a:ext cx="378583" cy="2894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2" name="Textfeld 31"/>
            <p:cNvSpPr txBox="1">
              <a:spLocks noChangeArrowheads="1"/>
            </p:cNvSpPr>
            <p:nvPr/>
          </p:nvSpPr>
          <p:spPr bwMode="auto">
            <a:xfrm>
              <a:off x="5880100" y="1300243"/>
              <a:ext cx="23753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37931725" indent="-37474525"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eaLnBrk="0" hangingPunct="0"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algn="ctr" eaLnBrk="1" hangingPunct="1"/>
              <a:r>
                <a:rPr lang="en-GB" sz="2000" i="1">
                  <a:solidFill>
                    <a:srgbClr val="000090"/>
                  </a:solidFill>
                </a:rPr>
                <a:t>“Trigger-less” DAQ</a:t>
              </a:r>
            </a:p>
            <a:p>
              <a:pPr algn="ctr" eaLnBrk="1" hangingPunct="1"/>
              <a:r>
                <a:rPr lang="en-GB" sz="2000" i="1">
                  <a:solidFill>
                    <a:srgbClr val="000090"/>
                  </a:solidFill>
                </a:rPr>
                <a:t>Software Trigger</a:t>
              </a:r>
            </a:p>
          </p:txBody>
        </p:sp>
        <p:sp>
          <p:nvSpPr>
            <p:cNvPr id="23" name="Rechteck 39"/>
            <p:cNvSpPr>
              <a:spLocks noChangeArrowheads="1"/>
            </p:cNvSpPr>
            <p:nvPr/>
          </p:nvSpPr>
          <p:spPr bwMode="auto">
            <a:xfrm>
              <a:off x="5518856" y="4234225"/>
              <a:ext cx="7655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i="1">
                  <a:solidFill>
                    <a:srgbClr val="000090"/>
                  </a:solidFill>
                </a:rPr>
                <a:t>FPGA</a:t>
              </a:r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25107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2108955"/>
            <a:ext cx="7428548" cy="431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21678"/>
            <a:ext cx="7772400" cy="636210"/>
          </a:xfrm>
        </p:spPr>
        <p:txBody>
          <a:bodyPr/>
          <a:lstStyle/>
          <a:p>
            <a:r>
              <a:rPr lang="de-DE" dirty="0"/>
              <a:t>PANDA – </a:t>
            </a:r>
            <a:r>
              <a:rPr lang="de-DE" dirty="0" smtClean="0"/>
              <a:t>Event </a:t>
            </a:r>
            <a:r>
              <a:rPr lang="de-DE" dirty="0"/>
              <a:t>S</a:t>
            </a:r>
            <a:r>
              <a:rPr lang="de-DE" dirty="0" smtClean="0"/>
              <a:t>imulation</a:t>
            </a:r>
            <a:endParaRPr lang="en-US" dirty="0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r="23657"/>
          <a:stretch/>
        </p:blipFill>
        <p:spPr bwMode="auto">
          <a:xfrm>
            <a:off x="755576" y="1455243"/>
            <a:ext cx="3168352" cy="324861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feld 4"/>
          <p:cNvSpPr txBox="1"/>
          <p:nvPr/>
        </p:nvSpPr>
        <p:spPr>
          <a:xfrm>
            <a:off x="647575" y="-8851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70C0"/>
                </a:solidFill>
              </a:rPr>
              <a:t>   </a:t>
            </a:r>
            <a:endParaRPr lang="en-US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Puzzle </a:t>
            </a:r>
            <a:r>
              <a:rPr lang="en-US" dirty="0" smtClean="0"/>
              <a:t>Three: How are Properties of the </a:t>
            </a:r>
            <a:br>
              <a:rPr lang="en-US" dirty="0" smtClean="0"/>
            </a:br>
            <a:r>
              <a:rPr lang="en-US" dirty="0" smtClean="0"/>
              <a:t>Whole Derived from the Constituents?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effective degrees of freedom emerge from the underlying theory (e.g. hadrons from quarks)?</a:t>
            </a:r>
          </a:p>
          <a:p>
            <a:r>
              <a:rPr lang="en-US" dirty="0" smtClean="0"/>
              <a:t>What is the deep structure of </a:t>
            </a:r>
            <a:br>
              <a:rPr lang="en-US" dirty="0" smtClean="0"/>
            </a:br>
            <a:r>
              <a:rPr lang="en-US" dirty="0" smtClean="0"/>
              <a:t>e.g. the nucleon?</a:t>
            </a:r>
          </a:p>
          <a:p>
            <a:r>
              <a:rPr lang="en-US" dirty="0" smtClean="0"/>
              <a:t>How are its macroscopic properties </a:t>
            </a:r>
            <a:br>
              <a:rPr lang="en-US" dirty="0" smtClean="0"/>
            </a:br>
            <a:r>
              <a:rPr lang="en-US" dirty="0" smtClean="0"/>
              <a:t>determined by </a:t>
            </a:r>
            <a:r>
              <a:rPr lang="en-US" dirty="0" err="1" smtClean="0"/>
              <a:t>partons</a:t>
            </a:r>
            <a:r>
              <a:rPr lang="en-US" dirty="0" smtClean="0"/>
              <a:t>?</a:t>
            </a:r>
          </a:p>
          <a:p>
            <a:r>
              <a:rPr lang="en-US" dirty="0" smtClean="0"/>
              <a:t>Can we constrain theoretical approaches?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82" y="2675604"/>
            <a:ext cx="2680340" cy="3015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10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634774"/>
              </p:ext>
            </p:extLst>
          </p:nvPr>
        </p:nvGraphicFramePr>
        <p:xfrm>
          <a:off x="719138" y="898525"/>
          <a:ext cx="8101012" cy="575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4" name="Acrobat Document" r:id="rId4" imgW="5400473" imgH="3838575" progId="AcroExch.Document.7">
                  <p:embed/>
                </p:oleObj>
              </mc:Choice>
              <mc:Fallback>
                <p:oleObj name="Acrobat Document" r:id="rId4" imgW="5400473" imgH="38385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898525"/>
                        <a:ext cx="8101012" cy="575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/>
        </p:nvSpPr>
        <p:spPr>
          <a:xfrm>
            <a:off x="323528" y="692696"/>
            <a:ext cx="756084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Event </a:t>
            </a:r>
            <a:r>
              <a:rPr lang="de-DE" dirty="0" err="1" smtClean="0"/>
              <a:t>Structure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6240138" y="3678464"/>
            <a:ext cx="3915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smtClean="0"/>
              <a:t>Time </a:t>
            </a:r>
            <a:r>
              <a:rPr lang="de-DE" sz="1600" i="1" dirty="0" err="1" smtClean="0"/>
              <a:t>based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simulation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by</a:t>
            </a:r>
            <a:r>
              <a:rPr lang="de-DE" sz="1600" i="1" dirty="0" smtClean="0"/>
              <a:t> T. Stockmanns</a:t>
            </a:r>
            <a:endParaRPr lang="de-DE" sz="1600" i="1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668156" y="4380931"/>
            <a:ext cx="6331092" cy="1688615"/>
            <a:chOff x="1668156" y="4380931"/>
            <a:chExt cx="6331092" cy="1688615"/>
          </a:xfrm>
        </p:grpSpPr>
        <p:sp>
          <p:nvSpPr>
            <p:cNvPr id="7" name="Rechteck 6"/>
            <p:cNvSpPr/>
            <p:nvPr/>
          </p:nvSpPr>
          <p:spPr>
            <a:xfrm>
              <a:off x="1674980" y="4380931"/>
              <a:ext cx="6324268" cy="168861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1668156" y="5941350"/>
              <a:ext cx="6324268" cy="12819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979712" y="1556792"/>
            <a:ext cx="2569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· 10</a:t>
            </a:r>
            <a:r>
              <a:rPr lang="en-US" baseline="30000" dirty="0"/>
              <a:t>7</a:t>
            </a:r>
            <a:r>
              <a:rPr lang="en-US" dirty="0"/>
              <a:t> events/s</a:t>
            </a:r>
          </a:p>
          <a:p>
            <a:r>
              <a:rPr lang="en-US" dirty="0"/>
              <a:t>2000 ns revolution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40 events per Burst</a:t>
            </a:r>
            <a:endParaRPr lang="en-US" dirty="0"/>
          </a:p>
          <a:p>
            <a:r>
              <a:rPr lang="en-US" dirty="0" smtClean="0"/>
              <a:t>400 </a:t>
            </a:r>
            <a:r>
              <a:rPr lang="en-US" dirty="0"/>
              <a:t>ns </a:t>
            </a:r>
            <a:r>
              <a:rPr lang="en-US" dirty="0" smtClean="0"/>
              <a:t>gap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5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4.16667E-6 -0.2275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Mertens\daten\praesentationen\2013-05 Tripletfinder JLU Seminar Giessen\material\plots_leap\hitdispla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6" y="1340768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60181"/>
          </a:xfrm>
        </p:spPr>
        <p:txBody>
          <a:bodyPr/>
          <a:lstStyle/>
          <a:p>
            <a:r>
              <a:rPr lang="de-DE" dirty="0" err="1"/>
              <a:t>Hitstream</a:t>
            </a:r>
            <a:r>
              <a:rPr lang="de-DE" dirty="0"/>
              <a:t> Display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932040" y="2457040"/>
            <a:ext cx="4211960" cy="255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/>
              <a:t>Black</a:t>
            </a:r>
            <a:r>
              <a:rPr lang="de-DE" kern="0" dirty="0" smtClean="0"/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Early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00FF"/>
                </a:solidFill>
              </a:rPr>
              <a:t>Blue</a:t>
            </a:r>
            <a:r>
              <a:rPr lang="de-DE" kern="0" dirty="0" smtClean="0"/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Early </a:t>
            </a:r>
            <a:r>
              <a:rPr lang="de-DE" kern="0" dirty="0" err="1" smtClean="0"/>
              <a:t>skewed</a:t>
            </a:r>
            <a:r>
              <a:rPr lang="de-DE" kern="0" dirty="0" smtClean="0"/>
              <a:t>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B050"/>
                </a:solidFill>
              </a:rPr>
              <a:t>Green</a:t>
            </a:r>
            <a:r>
              <a:rPr lang="de-DE" kern="0" dirty="0" smtClean="0"/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Close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err="1" smtClean="0">
                <a:solidFill>
                  <a:srgbClr val="FF0000"/>
                </a:solidFill>
              </a:rPr>
              <a:t>Red</a:t>
            </a:r>
            <a:r>
              <a:rPr lang="de-DE" kern="0" dirty="0" smtClean="0">
                <a:solidFill>
                  <a:srgbClr val="FF0000"/>
                </a:solidFill>
              </a:rPr>
              <a:t> </a:t>
            </a:r>
            <a:r>
              <a:rPr lang="de-DE" kern="0" dirty="0" err="1" smtClean="0"/>
              <a:t>circles</a:t>
            </a:r>
            <a:r>
              <a:rPr lang="de-DE" kern="0" dirty="0" smtClean="0"/>
              <a:t>: </a:t>
            </a:r>
            <a:r>
              <a:rPr lang="de-DE" kern="0" dirty="0" err="1" smtClean="0"/>
              <a:t>Late</a:t>
            </a:r>
            <a:r>
              <a:rPr lang="de-DE" kern="0" dirty="0" smtClean="0"/>
              <a:t> isochrone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/>
              <a:t>Black</a:t>
            </a:r>
            <a:r>
              <a:rPr lang="de-DE" kern="0" dirty="0" smtClean="0"/>
              <a:t> </a:t>
            </a:r>
            <a:r>
              <a:rPr lang="de-DE" kern="0" dirty="0" err="1" smtClean="0"/>
              <a:t>dots</a:t>
            </a:r>
            <a:r>
              <a:rPr lang="de-DE" kern="0" dirty="0" smtClean="0"/>
              <a:t>: MVD </a:t>
            </a:r>
            <a:r>
              <a:rPr lang="de-DE" kern="0" dirty="0" err="1" smtClean="0"/>
              <a:t>hits</a:t>
            </a:r>
            <a:endParaRPr lang="de-DE" kern="0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B050"/>
                </a:solidFill>
              </a:rPr>
              <a:t>Green</a:t>
            </a:r>
            <a:r>
              <a:rPr lang="de-DE" kern="0" dirty="0" smtClean="0"/>
              <a:t> </a:t>
            </a:r>
            <a:r>
              <a:rPr lang="de-DE" kern="0" dirty="0" err="1" smtClean="0"/>
              <a:t>dots</a:t>
            </a:r>
            <a:r>
              <a:rPr lang="de-DE" kern="0" dirty="0" smtClean="0"/>
              <a:t>: MVD </a:t>
            </a:r>
            <a:r>
              <a:rPr lang="de-DE" kern="0" dirty="0" err="1" smtClean="0"/>
              <a:t>hits</a:t>
            </a:r>
            <a:r>
              <a:rPr lang="de-DE" kern="0" dirty="0" smtClean="0"/>
              <a:t> r/z &gt; 0.3</a:t>
            </a:r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err="1" smtClean="0"/>
              <a:t>Black+</a:t>
            </a:r>
            <a:r>
              <a:rPr lang="de-DE" b="1" kern="0" dirty="0" err="1" smtClean="0">
                <a:solidFill>
                  <a:srgbClr val="FF0000"/>
                </a:solidFill>
              </a:rPr>
              <a:t>Red</a:t>
            </a:r>
            <a:r>
              <a:rPr lang="de-DE" kern="0" dirty="0" smtClean="0"/>
              <a:t> </a:t>
            </a:r>
            <a:r>
              <a:rPr lang="de-DE" kern="0" dirty="0" err="1" smtClean="0"/>
              <a:t>dots</a:t>
            </a:r>
            <a:r>
              <a:rPr lang="de-DE" kern="0" dirty="0" smtClean="0"/>
              <a:t>: Triplets/</a:t>
            </a:r>
            <a:r>
              <a:rPr lang="de-DE" kern="0" dirty="0" err="1" smtClean="0"/>
              <a:t>Skewlets</a:t>
            </a:r>
            <a:endParaRPr lang="de-DE" kern="0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ln>
                  <a:solidFill>
                    <a:schemeClr val="tx1">
                      <a:alpha val="36000"/>
                    </a:schemeClr>
                  </a:solidFill>
                </a:ln>
                <a:solidFill>
                  <a:srgbClr val="FFFF00"/>
                </a:solidFill>
              </a:rPr>
              <a:t>Yellow</a:t>
            </a:r>
            <a:r>
              <a:rPr lang="de-DE" kern="0" dirty="0" smtClean="0"/>
              <a:t> </a:t>
            </a:r>
            <a:r>
              <a:rPr lang="de-DE" kern="0" dirty="0" err="1" smtClean="0"/>
              <a:t>tracks</a:t>
            </a:r>
            <a:r>
              <a:rPr lang="de-DE" kern="0" dirty="0" smtClean="0"/>
              <a:t>: </a:t>
            </a:r>
            <a:r>
              <a:rPr lang="de-DE" kern="0" dirty="0" err="1" smtClean="0"/>
              <a:t>Timed</a:t>
            </a:r>
            <a:r>
              <a:rPr lang="de-DE" kern="0" dirty="0" smtClean="0"/>
              <a:t> out </a:t>
            </a:r>
            <a:r>
              <a:rPr lang="de-DE" kern="0" dirty="0" err="1" smtClean="0"/>
              <a:t>track</a:t>
            </a:r>
            <a:endParaRPr lang="de-DE" kern="0" dirty="0" smtClean="0"/>
          </a:p>
          <a:p>
            <a:pPr marL="457200" lvl="1" indent="0">
              <a:buFont typeface="Wingdings" pitchFamily="2" charset="2"/>
              <a:buNone/>
            </a:pPr>
            <a:r>
              <a:rPr lang="de-DE" b="1" kern="0" dirty="0" smtClean="0">
                <a:solidFill>
                  <a:srgbClr val="0000FF"/>
                </a:solidFill>
              </a:rPr>
              <a:t>Blue</a:t>
            </a:r>
            <a:r>
              <a:rPr lang="de-DE" kern="0" dirty="0" smtClean="0"/>
              <a:t> </a:t>
            </a:r>
            <a:r>
              <a:rPr lang="de-DE" kern="0" dirty="0" err="1" smtClean="0"/>
              <a:t>tracks</a:t>
            </a:r>
            <a:r>
              <a:rPr lang="de-DE" kern="0" dirty="0" smtClean="0"/>
              <a:t>: </a:t>
            </a:r>
            <a:r>
              <a:rPr lang="de-DE" kern="0" dirty="0" err="1" smtClean="0"/>
              <a:t>Current</a:t>
            </a:r>
            <a:r>
              <a:rPr lang="de-DE" kern="0" dirty="0" smtClean="0"/>
              <a:t> </a:t>
            </a:r>
            <a:r>
              <a:rPr lang="de-DE" kern="0" dirty="0" err="1" smtClean="0"/>
              <a:t>track</a:t>
            </a:r>
            <a:endParaRPr lang="de-DE" kern="0" dirty="0"/>
          </a:p>
        </p:txBody>
      </p:sp>
      <p:sp>
        <p:nvSpPr>
          <p:cNvPr id="9" name="Textfeld 8"/>
          <p:cNvSpPr txBox="1"/>
          <p:nvPr/>
        </p:nvSpPr>
        <p:spPr>
          <a:xfrm>
            <a:off x="455785" y="1542117"/>
            <a:ext cx="104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XY-View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580112" y="5108991"/>
            <a:ext cx="2952328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>
              <a:buClr>
                <a:schemeClr val="tx2"/>
              </a:buClr>
              <a:defRPr/>
            </a:pPr>
            <a:r>
              <a:rPr lang="de-DE" b="1" dirty="0" smtClean="0">
                <a:solidFill>
                  <a:schemeClr val="tx1"/>
                </a:solidFill>
              </a:rPr>
              <a:t>DPM Benchmark: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err="1" smtClean="0">
                <a:solidFill>
                  <a:schemeClr val="tx1"/>
                </a:solidFill>
              </a:rPr>
              <a:t>Realistic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event</a:t>
            </a:r>
            <a:r>
              <a:rPr lang="de-DE" b="1" dirty="0" smtClean="0">
                <a:solidFill>
                  <a:schemeClr val="tx1"/>
                </a:solidFill>
              </a:rPr>
              <a:t> rate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err="1" smtClean="0">
                <a:solidFill>
                  <a:schemeClr val="tx1"/>
                </a:solidFill>
              </a:rPr>
              <a:t>and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structure</a:t>
            </a:r>
            <a:r>
              <a:rPr lang="de-DE" b="1" dirty="0" smtClean="0">
                <a:solidFill>
                  <a:schemeClr val="tx1"/>
                </a:solidFill>
              </a:rPr>
              <a:t>,</a:t>
            </a:r>
            <a:br>
              <a:rPr lang="de-DE" b="1" dirty="0" smtClean="0">
                <a:solidFill>
                  <a:schemeClr val="tx1"/>
                </a:solidFill>
              </a:rPr>
            </a:br>
            <a:r>
              <a:rPr lang="de-DE" b="1" dirty="0" err="1" smtClean="0">
                <a:solidFill>
                  <a:schemeClr val="tx1"/>
                </a:solidFill>
              </a:rPr>
              <a:t>continuous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operation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76056" y="148652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Dual Parton Model (DPM):</a:t>
            </a:r>
            <a:br>
              <a:rPr lang="de-DE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Standard pp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background</a:t>
            </a:r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75000"/>
                  </a:schemeClr>
                </a:solidFill>
              </a:rPr>
              <a:t>generator</a:t>
            </a:r>
            <a:endParaRPr lang="de-DE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6179929" y="1880451"/>
            <a:ext cx="7200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50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Summary/Conclusions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open questions on how complex structures are derived from underlying degrees of freedom </a:t>
            </a:r>
          </a:p>
          <a:p>
            <a:r>
              <a:rPr lang="en-US" dirty="0" smtClean="0"/>
              <a:t>Antiprotons provide precision measurements</a:t>
            </a:r>
          </a:p>
          <a:p>
            <a:r>
              <a:rPr lang="en-US" dirty="0" smtClean="0"/>
              <a:t>Broad/fascinating physics program at PANDA</a:t>
            </a:r>
          </a:p>
          <a:p>
            <a:r>
              <a:rPr lang="en-US" dirty="0" smtClean="0"/>
              <a:t>Accelerator and detector are on track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						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9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52767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r>
              <a:rPr lang="en-US" dirty="0" smtClean="0"/>
              <a:t>The PANDA Collaboration </a:t>
            </a:r>
            <a:endParaRPr lang="en-US" sz="2000" b="0" dirty="0"/>
          </a:p>
        </p:txBody>
      </p:sp>
      <p:pic>
        <p:nvPicPr>
          <p:cNvPr id="4" name="Picture 3" descr="27_06_13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87" y="3513762"/>
            <a:ext cx="9597447" cy="368945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62283" y="1070001"/>
            <a:ext cx="6836766" cy="2375166"/>
          </a:xfrm>
          <a:prstGeom prst="rect">
            <a:avLst/>
          </a:prstGeom>
          <a:solidFill>
            <a:schemeClr val="accent3">
              <a:alpha val="75000"/>
            </a:schemeClr>
          </a:solidFill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~ 520 Members, 69 Institutes, 18 Countries</a:t>
            </a:r>
            <a:br>
              <a:rPr lang="en-US" sz="2000" dirty="0" smtClean="0"/>
            </a:br>
            <a:r>
              <a:rPr lang="en-US" sz="2000" dirty="0" smtClean="0"/>
              <a:t>Austria, Australia, Belarus, China, France, </a:t>
            </a:r>
            <a:br>
              <a:rPr lang="en-US" sz="2000" dirty="0" smtClean="0"/>
            </a:br>
            <a:r>
              <a:rPr lang="en-US" sz="2000" dirty="0" smtClean="0"/>
              <a:t>Germany, India, Italy, Poland, Romania,</a:t>
            </a:r>
            <a:br>
              <a:rPr lang="en-US" sz="2000" dirty="0" smtClean="0"/>
            </a:br>
            <a:r>
              <a:rPr lang="en-US" sz="2000" dirty="0" smtClean="0"/>
              <a:t>Russia, Spain, Sweden, Switzerland,</a:t>
            </a:r>
            <a:br>
              <a:rPr lang="en-US" sz="2000" dirty="0" smtClean="0"/>
            </a:br>
            <a:r>
              <a:rPr lang="en-US" sz="2000" dirty="0" smtClean="0"/>
              <a:t>Thailand, Netherlands, USA, UK</a:t>
            </a:r>
          </a:p>
        </p:txBody>
      </p:sp>
      <p:pic>
        <p:nvPicPr>
          <p:cNvPr id="3" name="Picture 2" descr="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17652" r="5903" b="11355"/>
          <a:stretch/>
        </p:blipFill>
        <p:spPr>
          <a:xfrm>
            <a:off x="5949994" y="636242"/>
            <a:ext cx="3135212" cy="158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7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03" y="1066873"/>
            <a:ext cx="413963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6857"/>
            <a:ext cx="7772400" cy="813713"/>
          </a:xfrm>
        </p:spPr>
        <p:txBody>
          <a:bodyPr/>
          <a:lstStyle/>
          <a:p>
            <a:r>
              <a:rPr lang="en-US" dirty="0" smtClean="0"/>
              <a:t>Hadron Physics with PANDA</a:t>
            </a:r>
            <a:endParaRPr lang="en-US" sz="2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140" y="1182751"/>
            <a:ext cx="7772400" cy="4114800"/>
          </a:xfrm>
        </p:spPr>
        <p:txBody>
          <a:bodyPr/>
          <a:lstStyle/>
          <a:p>
            <a:r>
              <a:rPr lang="en-US" dirty="0" smtClean="0"/>
              <a:t>QCD well understood at high Q</a:t>
            </a:r>
            <a:r>
              <a:rPr lang="en-US" baseline="30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Emergence of eff. </a:t>
            </a:r>
            <a:r>
              <a:rPr lang="en-US" dirty="0" err="1" smtClean="0"/>
              <a:t>DoF</a:t>
            </a:r>
            <a:r>
              <a:rPr lang="en-US" dirty="0" smtClean="0"/>
              <a:t> at low Q</a:t>
            </a:r>
            <a:r>
              <a:rPr lang="en-US" baseline="30000" dirty="0" smtClean="0"/>
              <a:t>2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Phenomena</a:t>
            </a:r>
            <a:r>
              <a:rPr lang="en-US" dirty="0" smtClean="0"/>
              <a:t> appear</a:t>
            </a:r>
            <a:r>
              <a:rPr lang="en-US" dirty="0"/>
              <a:t> </a:t>
            </a:r>
            <a:r>
              <a:rPr lang="en-US" dirty="0" smtClean="0"/>
              <a:t>that </a:t>
            </a:r>
            <a:r>
              <a:rPr lang="en-US" dirty="0" smtClean="0">
                <a:solidFill>
                  <a:srgbClr val="FF0000"/>
                </a:solidFill>
              </a:rPr>
              <a:t>are hard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to predict</a:t>
            </a:r>
            <a:r>
              <a:rPr lang="en-US" dirty="0" smtClean="0"/>
              <a:t> from QCD:  </a:t>
            </a:r>
            <a:br>
              <a:rPr lang="en-US" dirty="0" smtClean="0"/>
            </a:br>
            <a:r>
              <a:rPr lang="en-US" dirty="0" smtClean="0"/>
              <a:t>e.g. confinement, nature of</a:t>
            </a:r>
            <a:br>
              <a:rPr lang="en-US" dirty="0" smtClean="0"/>
            </a:br>
            <a:r>
              <a:rPr lang="en-US" dirty="0" smtClean="0"/>
              <a:t>hadrons, hadronic masses…</a:t>
            </a:r>
          </a:p>
          <a:p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gain further </a:t>
            </a:r>
            <a:r>
              <a:rPr lang="en-US" dirty="0" smtClean="0"/>
              <a:t>insight </a:t>
            </a:r>
            <a:br>
              <a:rPr lang="en-US" dirty="0" smtClean="0"/>
            </a:br>
            <a:r>
              <a:rPr lang="en-US" dirty="0" smtClean="0"/>
              <a:t>precision experiments needed:</a:t>
            </a:r>
          </a:p>
          <a:p>
            <a:pPr lvl="1"/>
            <a:r>
              <a:rPr lang="en-US" dirty="0" smtClean="0"/>
              <a:t>Statistics</a:t>
            </a:r>
          </a:p>
          <a:p>
            <a:pPr lvl="1"/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Exclusiveness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92696"/>
            <a:ext cx="7772400" cy="691662"/>
          </a:xfrm>
        </p:spPr>
        <p:txBody>
          <a:bodyPr/>
          <a:lstStyle/>
          <a:p>
            <a:r>
              <a:rPr lang="en-US" dirty="0" smtClean="0"/>
              <a:t>Why to Use Antiprotons ?</a:t>
            </a:r>
            <a:endParaRPr lang="en-US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656609" y="1942668"/>
            <a:ext cx="538745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200" kern="0" dirty="0">
                <a:latin typeface="+mn-lt"/>
              </a:rPr>
              <a:t>A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nnihilation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a gluon rich process</a:t>
            </a: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~2 GeV annihilation energy </a:t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“for free”</a:t>
            </a:r>
          </a:p>
          <a:p>
            <a:pPr marL="252000" lvl="0" indent="-252000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US" sz="2200" kern="0" dirty="0">
                <a:latin typeface="+mn-lt"/>
              </a:rPr>
              <a:t>A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fermion-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antifermion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quantum numbers accessible (compared to</a:t>
            </a:r>
            <a:r>
              <a:rPr lang="en-US" sz="2200" kern="0" dirty="0" smtClean="0"/>
              <a:t> </a:t>
            </a:r>
            <a:r>
              <a:rPr lang="en-US" sz="2200" kern="0" dirty="0" err="1"/>
              <a:t>e</a:t>
            </a:r>
            <a:r>
              <a:rPr lang="en-US" sz="2200" kern="0" baseline="30000" dirty="0" err="1"/>
              <a:t>+</a:t>
            </a:r>
            <a:r>
              <a:rPr lang="en-US" sz="2200" kern="0" dirty="0" err="1"/>
              <a:t>e</a:t>
            </a:r>
            <a:r>
              <a:rPr lang="en-US" sz="2200" kern="0" baseline="30000" dirty="0"/>
              <a:t>-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production reactions </a:t>
            </a:r>
            <a:endParaRPr lang="en-US" sz="2200" i="1" kern="0" dirty="0">
              <a:solidFill>
                <a:srgbClr val="FF0000"/>
              </a:solidFill>
              <a:latin typeface="+mn-lt"/>
            </a:endParaRPr>
          </a:p>
          <a:p>
            <a:pPr marL="252000" lvl="0" indent="-252000"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US" sz="2200" kern="0" dirty="0">
                <a:latin typeface="+mn-lt"/>
              </a:rPr>
              <a:t>V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ery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high mass resolution in </a:t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200" i="1" kern="0" dirty="0">
                <a:solidFill>
                  <a:srgbClr val="FF0000"/>
                </a:solidFill>
                <a:latin typeface="+mn-lt"/>
              </a:rPr>
              <a:t>formation reactions</a:t>
            </a:r>
          </a:p>
          <a:p>
            <a:pPr marL="252000" marR="0" lvl="0" indent="-252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B05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200" kern="0" dirty="0">
                <a:latin typeface="+mn-lt"/>
              </a:rPr>
              <a:t>H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igh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angular momentum accessible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6084169" y="1223464"/>
            <a:ext cx="2194378" cy="1449452"/>
            <a:chOff x="6264188" y="908720"/>
            <a:chExt cx="2194378" cy="1449452"/>
          </a:xfrm>
        </p:grpSpPr>
        <p:pic>
          <p:nvPicPr>
            <p:cNvPr id="8" name="Grafik 7" descr="TJ14-120507_PANDA_eQCD_2012_p05_Page_1_Image_0009.png"/>
            <p:cNvPicPr>
              <a:picLocks noChangeAspect="1"/>
            </p:cNvPicPr>
            <p:nvPr/>
          </p:nvPicPr>
          <p:blipFill>
            <a:blip r:embed="rId2" cstate="print"/>
            <a:srcRect b="35872"/>
            <a:stretch>
              <a:fillRect/>
            </a:stretch>
          </p:blipFill>
          <p:spPr>
            <a:xfrm>
              <a:off x="6264188" y="908720"/>
              <a:ext cx="2194378" cy="1441610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7056276" y="1988840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J</a:t>
              </a:r>
              <a:r>
                <a:rPr lang="en-US" baseline="30000" dirty="0" smtClean="0">
                  <a:latin typeface="Times New Roman" pitchFamily="18" charset="0"/>
                  <a:cs typeface="Times New Roman" pitchFamily="18" charset="0"/>
                </a:rPr>
                <a:t>PC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 = 1</a:t>
              </a:r>
              <a:r>
                <a:rPr lang="en-US" baseline="30000" dirty="0" smtClean="0">
                  <a:latin typeface="Times New Roman" pitchFamily="18" charset="0"/>
                  <a:cs typeface="Times New Roman" pitchFamily="18" charset="0"/>
                </a:rPr>
                <a:t>--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71" y="2795216"/>
            <a:ext cx="3092450" cy="187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563" y="4517730"/>
            <a:ext cx="2677266" cy="191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5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eck 56"/>
          <p:cNvSpPr/>
          <p:nvPr/>
        </p:nvSpPr>
        <p:spPr bwMode="auto">
          <a:xfrm>
            <a:off x="3840842" y="6453336"/>
            <a:ext cx="1063503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6"/>
          <p:cNvSpPr>
            <a:spLocks noGrp="1"/>
          </p:cNvSpPr>
          <p:nvPr>
            <p:ph idx="1"/>
          </p:nvPr>
        </p:nvSpPr>
        <p:spPr bwMode="auto">
          <a:xfrm>
            <a:off x="4443526" y="1844832"/>
            <a:ext cx="4700474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00"/>
                </a:solidFill>
                <a:latin typeface="+mn-lt"/>
                <a:sym typeface="Chalkboard" pitchFamily="112" charset="0"/>
              </a:rPr>
              <a:t>Invariant mass reconstruction depends on the detector resolution ≈ 1 - 10 MeV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3820" y="620688"/>
            <a:ext cx="7772400" cy="400110"/>
          </a:xfrm>
        </p:spPr>
        <p:txBody>
          <a:bodyPr/>
          <a:lstStyle/>
          <a:p>
            <a:r>
              <a:rPr lang="en-US" dirty="0" smtClean="0"/>
              <a:t>High Mass/Width Resolution, e.g.</a:t>
            </a:r>
            <a:r>
              <a:rPr lang="en-US" dirty="0"/>
              <a:t>:  </a:t>
            </a:r>
            <a:r>
              <a:rPr lang="el-GR" dirty="0" smtClean="0">
                <a:latin typeface="Symbol" charset="2"/>
                <a:cs typeface="Symbol" charset="2"/>
              </a:rPr>
              <a:t>χ</a:t>
            </a:r>
            <a:r>
              <a:rPr lang="en-US" baseline="-25000" dirty="0" smtClean="0"/>
              <a:t>c1,2</a:t>
            </a:r>
            <a:endParaRPr lang="en-US" baseline="-25000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062" y="1340768"/>
            <a:ext cx="4065563" cy="4102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" name="Rectangle 30"/>
          <p:cNvSpPr>
            <a:spLocks/>
          </p:cNvSpPr>
          <p:nvPr/>
        </p:nvSpPr>
        <p:spPr bwMode="auto">
          <a:xfrm>
            <a:off x="2747183" y="6084901"/>
            <a:ext cx="2745704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42094"/>
            <a:r>
              <a:rPr lang="en-US" dirty="0" smtClean="0">
                <a:solidFill>
                  <a:srgbClr val="CC0066"/>
                </a:solidFill>
                <a:latin typeface="Chalkboard" pitchFamily="112" charset="0"/>
                <a:sym typeface="Chalkboard" pitchFamily="112" charset="0"/>
              </a:rPr>
              <a:t>E760@Fermilab ≈ 240 </a:t>
            </a:r>
            <a:r>
              <a:rPr lang="en-US" dirty="0" err="1" smtClean="0">
                <a:solidFill>
                  <a:srgbClr val="CC0066"/>
                </a:solidFill>
                <a:latin typeface="Chalkboard" pitchFamily="112" charset="0"/>
                <a:sym typeface="Chalkboard" pitchFamily="112" charset="0"/>
              </a:rPr>
              <a:t>keV</a:t>
            </a:r>
            <a:endParaRPr lang="en-US" dirty="0" smtClean="0">
              <a:solidFill>
                <a:srgbClr val="CC0066"/>
              </a:solidFill>
              <a:latin typeface="Chalkboard" pitchFamily="112" charset="0"/>
              <a:sym typeface="Chalkboard" pitchFamily="112" charset="0"/>
            </a:endParaRPr>
          </a:p>
        </p:txBody>
      </p:sp>
      <p:sp>
        <p:nvSpPr>
          <p:cNvPr id="49" name="Rectangle 31"/>
          <p:cNvSpPr>
            <a:spLocks/>
          </p:cNvSpPr>
          <p:nvPr/>
        </p:nvSpPr>
        <p:spPr bwMode="auto">
          <a:xfrm>
            <a:off x="3772628" y="6462516"/>
            <a:ext cx="1798046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0" tIns="0" rIns="42573" bIns="0">
            <a:spAutoFit/>
          </a:bodyPr>
          <a:lstStyle/>
          <a:p>
            <a:pPr marL="42094"/>
            <a:r>
              <a:rPr lang="en-US" dirty="0" smtClean="0">
                <a:solidFill>
                  <a:srgbClr val="003399"/>
                </a:solidFill>
                <a:latin typeface="Chalkboard" pitchFamily="112" charset="0"/>
                <a:sym typeface="Chalkboard" pitchFamily="112" charset="0"/>
              </a:rPr>
              <a:t>PANDA ≈ 50 keV</a:t>
            </a:r>
          </a:p>
        </p:txBody>
      </p:sp>
      <p:grpSp>
        <p:nvGrpSpPr>
          <p:cNvPr id="53" name="Gruppieren 52"/>
          <p:cNvGrpSpPr/>
          <p:nvPr/>
        </p:nvGrpSpPr>
        <p:grpSpPr>
          <a:xfrm>
            <a:off x="1514430" y="1262510"/>
            <a:ext cx="2750344" cy="4814615"/>
            <a:chOff x="1640632" y="1262509"/>
            <a:chExt cx="2979539" cy="4814615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40632" y="1262509"/>
              <a:ext cx="2979539" cy="259853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37370" y="4271095"/>
              <a:ext cx="2776389" cy="18060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pic>
          <p:nvPicPr>
            <p:cNvPr id="47" name="Picture 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40552" y="4859355"/>
              <a:ext cx="77391" cy="949358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</p:pic>
        <p:pic>
          <p:nvPicPr>
            <p:cNvPr id="48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97640" y="4834783"/>
              <a:ext cx="58043" cy="961644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</p:pic>
      </p:grp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442" y="617250"/>
            <a:ext cx="1342740" cy="34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44" y="3664856"/>
            <a:ext cx="3545741" cy="2431143"/>
          </a:xfrm>
          <a:prstGeom prst="rect">
            <a:avLst/>
          </a:prstGeom>
        </p:spPr>
      </p:pic>
      <p:grpSp>
        <p:nvGrpSpPr>
          <p:cNvPr id="56" name="Gruppieren 55"/>
          <p:cNvGrpSpPr/>
          <p:nvPr/>
        </p:nvGrpSpPr>
        <p:grpSpPr>
          <a:xfrm>
            <a:off x="4439063" y="2780928"/>
            <a:ext cx="4098726" cy="1418517"/>
            <a:chOff x="5258644" y="2852936"/>
            <a:chExt cx="4440287" cy="1418517"/>
          </a:xfrm>
          <a:solidFill>
            <a:schemeClr val="bg1"/>
          </a:solidFill>
        </p:grpSpPr>
        <p:sp>
          <p:nvSpPr>
            <p:cNvPr id="42" name="Rectangle 23"/>
            <p:cNvSpPr>
              <a:spLocks/>
            </p:cNvSpPr>
            <p:nvPr/>
          </p:nvSpPr>
          <p:spPr bwMode="auto">
            <a:xfrm>
              <a:off x="5258644" y="2852936"/>
              <a:ext cx="1391173" cy="307777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none" lIns="0" tIns="0" rIns="57799" bIns="0">
              <a:spAutoFit/>
            </a:bodyPr>
            <a:lstStyle/>
            <a:p>
              <a:pPr marL="42094"/>
              <a:r>
                <a:rPr lang="en-US" sz="2000" dirty="0" smtClean="0">
                  <a:solidFill>
                    <a:srgbClr val="C00000"/>
                  </a:solidFill>
                  <a:latin typeface="+mn-lt"/>
                  <a:sym typeface="Chalkboard" pitchFamily="112" charset="0"/>
                </a:rPr>
                <a:t>Formation:</a:t>
              </a:r>
            </a:p>
          </p:txBody>
        </p:sp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58644" y="3234814"/>
              <a:ext cx="3065780" cy="410210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</p:pic>
        <p:sp>
          <p:nvSpPr>
            <p:cNvPr id="41" name="Rectangle 25"/>
            <p:cNvSpPr>
              <a:spLocks/>
            </p:cNvSpPr>
            <p:nvPr/>
          </p:nvSpPr>
          <p:spPr bwMode="auto">
            <a:xfrm>
              <a:off x="5258644" y="3717455"/>
              <a:ext cx="4440287" cy="553998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42094"/>
              <a:r>
                <a:rPr lang="en-US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Resonance scan: resolution depends</a:t>
              </a:r>
            </a:p>
            <a:p>
              <a:pPr marL="42094"/>
              <a:r>
                <a:rPr lang="en-US" dirty="0" smtClean="0">
                  <a:solidFill>
                    <a:srgbClr val="000000"/>
                  </a:solidFill>
                  <a:latin typeface="+mn-lt"/>
                  <a:sym typeface="Chalkboard" pitchFamily="112" charset="0"/>
                </a:rPr>
                <a:t>on the beam resolution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8738" y="4366381"/>
            <a:ext cx="3225261" cy="2491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20190" y="6579810"/>
            <a:ext cx="1354667" cy="2781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Folie 1 - &amp;quot;High Energy Storage Ring HESR&amp;#x0D;&amp;#x0A;&amp;#x0D;&amp;#x0A;FAIR MAC 1.-3. July 2009&amp;quot;&quot;/&gt;&lt;property id=&quot;20307&quot; value=&quot;637&quot;/&gt;&lt;/object&gt;&lt;object type=&quot;3&quot; unique_id=&quot;10005&quot;&gt;&lt;property id=&quot;20148&quot; value=&quot;5&quot;/&gt;&lt;property id=&quot;20300&quot; value=&quot;Folie 2 - &amp;quot;Outline&amp;quot;&quot;/&gt;&lt;property id=&quot;20307&quot; value=&quot;682&quot;/&gt;&lt;/object&gt;&lt;object type=&quot;3&quot; unique_id=&quot;10006&quot;&gt;&lt;property id=&quot;20148&quot; value=&quot;5&quot;/&gt;&lt;property id=&quot;20300&quot; value=&quot;Folie 3 - &amp;quot;Facility for Antiproton and Ion Research &amp;quot;&quot;/&gt;&lt;property id=&quot;20307&quot; value=&quot;655&quot;/&gt;&lt;/object&gt;&lt;object type=&quot;3&quot; unique_id=&quot;10007&quot;&gt;&lt;property id=&quot;20148&quot; value=&quot;5&quot;/&gt;&lt;property id=&quot;20300&quot; value=&quot;Folie 4&quot;/&gt;&lt;property id=&quot;20307&quot; value=&quot;658&quot;/&gt;&lt;/object&gt;&lt;object type=&quot;3&quot; unique_id=&quot;10008&quot;&gt;&lt;property id=&quot;20148&quot; value=&quot;5&quot;/&gt;&lt;property id=&quot;20300&quot; value=&quot;Folie 5 - &amp;quot;Basic Data of HESR&amp;quot;&quot;/&gt;&lt;property id=&quot;20307&quot; value=&quot;708&quot;/&gt;&lt;/object&gt;&lt;object type=&quot;3&quot; unique_id=&quot;10009&quot;&gt;&lt;property id=&quot;20148&quot; value=&quot;5&quot;/&gt;&lt;property id=&quot;20300&quot; value=&quot;Folie 6 - &amp;quot;HESR with PANDA and Electron Cooler&amp;quot;&quot;/&gt;&lt;property id=&quot;20307&quot; value=&quot;657&quot;/&gt;&lt;/object&gt;&lt;object type=&quot;3&quot; unique_id=&quot;10010&quot;&gt;&lt;property id=&quot;20148&quot; value=&quot;5&quot;/&gt;&lt;property id=&quot;20300&quot; value=&quot;Folie 7 - &amp;quot;Main Parameters&amp;quot;&quot;/&gt;&lt;property id=&quot;20307&quot; value=&quot;689&quot;/&gt;&lt;/object&gt;&lt;object type=&quot;3&quot; unique_id=&quot;10011&quot;&gt;&lt;property id=&quot;20148&quot; value=&quot;5&quot;/&gt;&lt;property id=&quot;20300&quot; value=&quot;Folie 8 - &amp;quot;HESR Arc&amp;quot;&quot;/&gt;&lt;property id=&quot;20307&quot; value=&quot;644&quot;/&gt;&lt;/object&gt;&lt;object type=&quot;3&quot; unique_id=&quot;10012&quot;&gt;&lt;property id=&quot;20148&quot; value=&quot;5&quot;/&gt;&lt;property id=&quot;20300&quot; value=&quot;Folie 9 - &amp;quot;Half FODO Cell&amp;quot;&quot;/&gt;&lt;property id=&quot;20307&quot; value=&quot;697&quot;/&gt;&lt;/object&gt;&lt;object type=&quot;3&quot; unique_id=&quot;10013&quot;&gt;&lt;property id=&quot;20148&quot; value=&quot;5&quot;/&gt;&lt;property id=&quot;20300&quot; value=&quot;Folie 10 - &amp;quot;The Arc with „missing dipole“ cells&amp;quot;&quot;/&gt;&lt;property id=&quot;20307&quot; value=&quot;709&quot;/&gt;&lt;/object&gt;&lt;object type=&quot;3&quot; unique_id=&quot;10014&quot;&gt;&lt;property id=&quot;20148&quot; value=&quot;5&quot;/&gt;&lt;property id=&quot;20300&quot; value=&quot;Folie 11&quot;/&gt;&lt;property id=&quot;20307&quot; value=&quot;681&quot;/&gt;&lt;/object&gt;&lt;object type=&quot;3&quot; unique_id=&quot;10015&quot;&gt;&lt;property id=&quot;20148&quot; value=&quot;5&quot;/&gt;&lt;property id=&quot;20300&quot; value=&quot;Folie 12 - &amp;quot;Tune Scan&amp;quot;&quot;/&gt;&lt;property id=&quot;20307&quot; value=&quot;704&quot;/&gt;&lt;/object&gt;&lt;object type=&quot;3&quot; unique_id=&quot;10016&quot;&gt;&lt;property id=&quot;20148&quot; value=&quot;5&quot;/&gt;&lt;property id=&quot;20300&quot; value=&quot;Folie 13 - &amp;quot;Frequency map with corresponding DA&amp;quot;&quot;/&gt;&lt;property id=&quot;20307&quot; value=&quot;705&quot;/&gt;&lt;/object&gt;&lt;object type=&quot;3&quot; unique_id=&quot;10017&quot;&gt;&lt;property id=&quot;20148&quot; value=&quot;5&quot;/&gt;&lt;property id=&quot;20300&quot; value=&quot;Folie 14 - &amp;quot;PANDA Chicane&amp;quot;&quot;/&gt;&lt;property id=&quot;20307&quot; value=&quot;647&quot;/&gt;&lt;/object&gt;&lt;object type=&quot;3&quot; unique_id=&quot;10018&quot;&gt;&lt;property id=&quot;20148&quot; value=&quot;5&quot;/&gt;&lt;property id=&quot;20300&quot; value=&quot;Folie 15&quot;/&gt;&lt;property id=&quot;20307&quot; value=&quot;680&quot;/&gt;&lt;/object&gt;&lt;object type=&quot;3&quot; unique_id=&quot;10019&quot;&gt;&lt;property id=&quot;20148&quot; value=&quot;5&quot;/&gt;&lt;property id=&quot;20300&quot; value=&quot;Folie 16&quot;/&gt;&lt;property id=&quot;20307&quot; value=&quot;648&quot;/&gt;&lt;/object&gt;&lt;object type=&quot;3&quot; unique_id=&quot;10020&quot;&gt;&lt;property id=&quot;20148&quot; value=&quot;5&quot;/&gt;&lt;property id=&quot;20300&quot; value=&quot;Folie 17 - &amp;quot;Dipoles&amp;quot;&quot;/&gt;&lt;property id=&quot;20307&quot; value=&quot;691&quot;/&gt;&lt;/object&gt;&lt;object type=&quot;3&quot; unique_id=&quot;10021&quot;&gt;&lt;property id=&quot;20148&quot; value=&quot;5&quot;/&gt;&lt;property id=&quot;20300&quot; value=&quot;Folie 18 - &amp;quot;Quadrupoles&amp;quot;&quot;/&gt;&lt;property id=&quot;20307&quot; value=&quot;690&quot;/&gt;&lt;/object&gt;&lt;object type=&quot;3&quot; unique_id=&quot;10022&quot;&gt;&lt;property id=&quot;20148&quot; value=&quot;5&quot;/&gt;&lt;property id=&quot;20300&quot; value=&quot;Folie 19 - &amp;quot; Setupoles&amp;quot;&quot;/&gt;&lt;property id=&quot;20307&quot; value=&quot;698&quot;/&gt;&lt;/object&gt;&lt;object type=&quot;3&quot; unique_id=&quot;10023&quot;&gt;&lt;property id=&quot;20148&quot; value=&quot;5&quot;/&gt;&lt;property id=&quot;20300&quot; value=&quot;Folie 20 - &amp;quot;Closed Orbit Correctors&amp;quot;&quot;/&gt;&lt;property id=&quot;20307&quot; value=&quot;699&quot;/&gt;&lt;/object&gt;&lt;object type=&quot;3&quot; unique_id=&quot;10024&quot;&gt;&lt;property id=&quot;20148&quot; value=&quot;5&quot;/&gt;&lt;property id=&quot;20300&quot; value=&quot;Folie 21 - &amp;quot;Power Converters&amp;quot;&quot;/&gt;&lt;property id=&quot;20307&quot; value=&quot;701&quot;/&gt;&lt;/object&gt;&lt;object type=&quot;3&quot; unique_id=&quot;10025&quot;&gt;&lt;property id=&quot;20148&quot; value=&quot;5&quot;/&gt;&lt;property id=&quot;20300&quot; value=&quot;Folie 22 - &amp;quot;Why beam cooling in the HESR?&amp;quot;&quot;/&gt;&lt;property id=&quot;20307&quot; value=&quot;683&quot;/&gt;&lt;/object&gt;&lt;object type=&quot;3&quot; unique_id=&quot;10026&quot;&gt;&lt;property id=&quot;20148&quot; value=&quot;5&quot;/&gt;&lt;property id=&quot;20300&quot; value=&quot;Folie 23 - &amp;quot;WHY ELECTRON COOLING AT HESR?&amp;quot;&quot;/&gt;&lt;property id=&quot;20307&quot; value=&quot;684&quot;/&gt;&lt;/object&gt;&lt;object type=&quot;3&quot; unique_id=&quot;10027&quot;&gt;&lt;property id=&quot;20148&quot; value=&quot;5&quot;/&gt;&lt;property id=&quot;20300&quot; value=&quot;Folie 24 - &amp;quot;Electron Cooling: Development Steps&amp;quot;&quot;/&gt;&lt;property id=&quot;20307&quot; value=&quot;663&quot;/&gt;&lt;/object&gt;&lt;object type=&quot;3&quot; unique_id=&quot;10028&quot;&gt;&lt;property id=&quot;20148&quot; value=&quot;5&quot;/&gt;&lt;property id=&quot;20300&quot; value=&quot;Folie 25&quot;/&gt;&lt;property id=&quot;20307&quot; value=&quot;668&quot;/&gt;&lt;/object&gt;&lt;object type=&quot;3&quot; unique_id=&quot;10029&quot;&gt;&lt;property id=&quot;20148&quot; value=&quot;5&quot;/&gt;&lt;property id=&quot;20300&quot; value=&quot;Folie 26 - &amp;quot;Stochastic cooling pickup (prototype) installed in COSY&amp;quot;&quot;/&gt;&lt;property id=&quot;20307&quot; value=&quot;653&quot;/&gt;&lt;/object&gt;&lt;object type=&quot;3&quot; unique_id=&quot;10030&quot;&gt;&lt;property id=&quot;20148&quot; value=&quot;5&quot;/&gt;&lt;property id=&quot;20300&quot; value=&quot;Folie 27 - &amp;quot;TOF Cooling &amp;quot;&quot;/&gt;&lt;property id=&quot;20307&quot; value=&quot;707&quot;/&gt;&lt;/object&gt;&lt;object type=&quot;3&quot; unique_id=&quot;10031&quot;&gt;&lt;property id=&quot;20148&quot; value=&quot;5&quot;/&gt;&lt;property id=&quot;20300&quot; value=&quot;Folie 28 - &amp;quot;Barrier Bucket cavity, in COSY installed &amp;quot;&quot;/&gt;&lt;property id=&quot;20307&quot; value=&quot;652&quot;/&gt;&lt;/object&gt;&lt;object type=&quot;3&quot; unique_id=&quot;10032&quot;&gt;&lt;property id=&quot;20148&quot; value=&quot;5&quot;/&gt;&lt;property id=&quot;20300&quot; value=&quot;Folie 29 - &amp;quot;Example: Gas Profile Monitor Test in COSY&amp;quot;&quot;/&gt;&lt;property id=&quot;20307&quot; value=&quot;670&quot;/&gt;&lt;/object&gt;&lt;object type=&quot;3&quot; unique_id=&quot;10033&quot;&gt;&lt;property id=&quot;20148&quot; value=&quot;5&quot;/&gt;&lt;property id=&quot;20300&quot; value=&quot;Folie 30 - &amp;quot;HESR Prototyping and Tests with COSY&amp;quot;&quot;/&gt;&lt;property id=&quot;20307&quot; value=&quot;672&quot;/&gt;&lt;/object&gt;&lt;object type=&quot;3&quot; unique_id=&quot;10034&quot;&gt;&lt;property id=&quot;20148&quot; value=&quot;5&quot;/&gt;&lt;property id=&quot;20300&quot; value=&quot;Folie 31 - &amp;quot;Example: Beam Cooling with WASA Pellet Target&amp;quot;&quot;/&gt;&lt;property id=&quot;20307&quot; value=&quot;669&quot;/&gt;&lt;/object&gt;&lt;object type=&quot;3&quot; unique_id=&quot;10035&quot;&gt;&lt;property id=&quot;20148&quot; value=&quot;5&quot;/&gt;&lt;property id=&quot;20300&quot; value=&quot;Folie 32 - &amp;quot;Timeline HESR (Construction and Installation)&amp;quot;&quot;/&gt;&lt;property id=&quot;20307&quot; value=&quot;671&quot;/&gt;&lt;/object&gt;&lt;object type=&quot;3&quot; unique_id=&quot;10036&quot;&gt;&lt;property id=&quot;20148&quot; value=&quot;5&quot;/&gt;&lt;property id=&quot;20300&quot; value=&quot;Folie 33 - &amp;quot;Equipment Status&amp;quot;&quot;/&gt;&lt;property id=&quot;20307&quot; value=&quot;700&quot;/&gt;&lt;/object&gt;&lt;object type=&quot;3&quot; unique_id=&quot;10037&quot;&gt;&lt;property id=&quot;20148&quot; value=&quot;5&quot;/&gt;&lt;property id=&quot;20300&quot; value=&quot;Folie 34 - &amp;quot;Summary&amp;quot;&quot;/&gt;&lt;property id=&quot;20307&quot; value=&quot;710&quot;/&gt;&lt;/object&gt;&lt;object type=&quot;3&quot; unique_id=&quot;10038&quot;&gt;&lt;property id=&quot;20148&quot; value=&quot;5&quot;/&gt;&lt;property id=&quot;20300&quot; value=&quot;Folie 35&quot;/&gt;&lt;property id=&quot;20307&quot; value=&quot;711&quot;/&gt;&lt;/object&gt;&lt;object type=&quot;3&quot; unique_id=&quot;10039&quot;&gt;&lt;property id=&quot;20148&quot; value=&quot;5&quot;/&gt;&lt;property id=&quot;20300&quot; value=&quot;Folie 36 - &amp;quot;PANDA Hall&amp;quot;&quot;/&gt;&lt;property id=&quot;20307&quot; value=&quot;649&quot;/&gt;&lt;/object&gt;&lt;object type=&quot;3&quot; unique_id=&quot;10040&quot;&gt;&lt;property id=&quot;20148&quot; value=&quot;5&quot;/&gt;&lt;property id=&quot;20300&quot; value=&quot;Folie 37 - &amp;quot;PANDA Physics Program&amp;quot;&quot;/&gt;&lt;property id=&quot;20307&quot; value=&quot;624&quot;/&gt;&lt;/object&gt;&lt;object type=&quot;3&quot; unique_id=&quot;10041&quot;&gt;&lt;property id=&quot;20148&quot; value=&quot;5&quot;/&gt;&lt;property id=&quot;20300&quot; value=&quot;Folie 38 - &amp;quot;Summary&amp;quot;&quot;/&gt;&lt;property id=&quot;20307&quot; value=&quot;68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4_Standarddesign">
  <a:themeElements>
    <a:clrScheme name="4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12267</TotalTime>
  <Words>2473</Words>
  <Application>Microsoft Macintosh PowerPoint</Application>
  <PresentationFormat>On-screen Show (4:3)</PresentationFormat>
  <Paragraphs>573</Paragraphs>
  <Slides>63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4_Standarddesign</vt:lpstr>
      <vt:lpstr>Equation</vt:lpstr>
      <vt:lpstr>Équation</vt:lpstr>
      <vt:lpstr>Acrobat Document</vt:lpstr>
      <vt:lpstr>PowerPoint Presentation</vt:lpstr>
      <vt:lpstr>Overview</vt:lpstr>
      <vt:lpstr>Puzzle One: Hadronic Mass</vt:lpstr>
      <vt:lpstr>Puzzle Two: Why Only Some Types of Hadrons?</vt:lpstr>
      <vt:lpstr>Puzzle Two: What About Other Combinations?</vt:lpstr>
      <vt:lpstr>Puzzle Three: How are Properties of the  Whole Derived from the Constituents?</vt:lpstr>
      <vt:lpstr>Hadron Physics with PANDA</vt:lpstr>
      <vt:lpstr>Why to Use Antiprotons ?</vt:lpstr>
      <vt:lpstr>High Mass/Width Resolution, e.g.:  χc1,2</vt:lpstr>
      <vt:lpstr>HESR with PANDA and Electron Cooler</vt:lpstr>
      <vt:lpstr>PowerPoint Presentation</vt:lpstr>
      <vt:lpstr>Hadron Structure with Electromagnetic Probes</vt:lpstr>
      <vt:lpstr>PowerPoint Presentation</vt:lpstr>
      <vt:lpstr>PowerPoint Presentation</vt:lpstr>
      <vt:lpstr>Goal of PANDA Measurements</vt:lpstr>
      <vt:lpstr>Time-Like Form Factor Measurement  with PANDA : Estimates of Precision</vt:lpstr>
      <vt:lpstr>Charmonium-like Spectroscopy  with Antiproton Annihilation</vt:lpstr>
      <vt:lpstr>Charmonium Spectroscopy</vt:lpstr>
      <vt:lpstr>New Charmonium-like Discoveries</vt:lpstr>
      <vt:lpstr>Beyond standard quark configurations</vt:lpstr>
      <vt:lpstr>How can PANDA contribute?</vt:lpstr>
      <vt:lpstr>X(3872)</vt:lpstr>
      <vt:lpstr>Exotics production in pp collisions</vt:lpstr>
      <vt:lpstr>PowerPoint Presentation</vt:lpstr>
      <vt:lpstr>PowerPoint Presentation</vt:lpstr>
      <vt:lpstr>Open Charm Spectroscopy  with Antiproton Annihilation</vt:lpstr>
      <vt:lpstr>Open Charm:  The Ds Spectrum</vt:lpstr>
      <vt:lpstr>Method:  Threshold Scan</vt:lpstr>
      <vt:lpstr>Simulation Results: Energy Scan</vt:lpstr>
      <vt:lpstr>Challenges in Open Charm Spectroscopy</vt:lpstr>
      <vt:lpstr>Semileptonic Ds Decays</vt:lpstr>
      <vt:lpstr>Baryon-Antibaryon Spectroscopy with Antiproton Annihilation </vt:lpstr>
      <vt:lpstr>Baryon Spectroscopy</vt:lpstr>
      <vt:lpstr>Ξ* detection with PANDA</vt:lpstr>
      <vt:lpstr>Charm Baryons with PANDA</vt:lpstr>
      <vt:lpstr>Hadron Interactions:   Double Strange Hypernuclei</vt:lpstr>
      <vt:lpstr>Production Mechanism and Detection Strategy</vt:lpstr>
      <vt:lpstr>The PANDA Detector</vt:lpstr>
      <vt:lpstr>All PANDA Systems</vt:lpstr>
      <vt:lpstr>Target Systems</vt:lpstr>
      <vt:lpstr>Target Systems</vt:lpstr>
      <vt:lpstr>Tracking Detectors</vt:lpstr>
      <vt:lpstr>Micro Vertex Detector   MVD</vt:lpstr>
      <vt:lpstr>Central Tracker</vt:lpstr>
      <vt:lpstr>GEM Planar Tracker</vt:lpstr>
      <vt:lpstr>Forward Tracking Station</vt:lpstr>
      <vt:lpstr>Luminosity Detector</vt:lpstr>
      <vt:lpstr>Particle Identification Detectors</vt:lpstr>
      <vt:lpstr>Barrel DIRC</vt:lpstr>
      <vt:lpstr>Disk DIRC</vt:lpstr>
      <vt:lpstr>Muon Detectors</vt:lpstr>
      <vt:lpstr>Calorimeters</vt:lpstr>
      <vt:lpstr>Target Spectrometer Electro-Magnetic Calorimeter</vt:lpstr>
      <vt:lpstr>Magnet Systems</vt:lpstr>
      <vt:lpstr>All PANDA Systems</vt:lpstr>
      <vt:lpstr>The Computing Challenge</vt:lpstr>
      <vt:lpstr>Detector Requirements from Physics Case</vt:lpstr>
      <vt:lpstr>PANDA Trigger</vt:lpstr>
      <vt:lpstr>PANDA – Event Simulation</vt:lpstr>
      <vt:lpstr>Event Structure</vt:lpstr>
      <vt:lpstr>Hitstream Display:</vt:lpstr>
      <vt:lpstr>Summary/Conclusions</vt:lpstr>
      <vt:lpstr>PowerPoint Presentation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James Ritman</cp:lastModifiedBy>
  <cp:revision>720</cp:revision>
  <cp:lastPrinted>2013-07-02T12:52:40Z</cp:lastPrinted>
  <dcterms:created xsi:type="dcterms:W3CDTF">2006-01-19T12:56:44Z</dcterms:created>
  <dcterms:modified xsi:type="dcterms:W3CDTF">2014-10-09T18:03:18Z</dcterms:modified>
</cp:coreProperties>
</file>