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8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2" r:id="rId14"/>
    <p:sldId id="269" r:id="rId15"/>
    <p:sldId id="276" r:id="rId16"/>
    <p:sldId id="281" r:id="rId17"/>
    <p:sldId id="280" r:id="rId18"/>
    <p:sldId id="270" r:id="rId19"/>
    <p:sldId id="271" r:id="rId20"/>
    <p:sldId id="275" r:id="rId21"/>
    <p:sldId id="272" r:id="rId22"/>
    <p:sldId id="277" r:id="rId23"/>
    <p:sldId id="282" r:id="rId24"/>
    <p:sldId id="273" r:id="rId25"/>
    <p:sldId id="285" r:id="rId26"/>
    <p:sldId id="274" r:id="rId27"/>
    <p:sldId id="283" r:id="rId28"/>
    <p:sldId id="284" r:id="rId29"/>
    <p:sldId id="287" r:id="rId30"/>
    <p:sldId id="288" r:id="rId31"/>
    <p:sldId id="291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95" autoAdjust="0"/>
  </p:normalViewPr>
  <p:slideViewPr>
    <p:cSldViewPr snapToGrid="0" snapToObjects="1">
      <p:cViewPr varScale="1">
        <p:scale>
          <a:sx n="98" d="100"/>
          <a:sy n="98" d="100"/>
        </p:scale>
        <p:origin x="-18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C6D83-95E5-8A45-AFA7-4D2970655023}" type="datetime1">
              <a:rPr lang="it-IT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C0450-1B14-3F42-9810-40264C13A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198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1647D-F4BD-3E48-A983-A29106E15072}" type="datetime1">
              <a:rPr lang="it-IT" smtClean="0"/>
              <a:t>29/10/15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2051F-4C69-8345-BB3B-F2C076CF3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97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8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2076065" y="6623489"/>
            <a:ext cx="4942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6A6A6"/>
                </a:solidFill>
              </a:rPr>
              <a:t>S.</a:t>
            </a:r>
            <a:r>
              <a:rPr lang="en-US" sz="1200" baseline="0" dirty="0" smtClean="0">
                <a:solidFill>
                  <a:srgbClr val="A6A6A6"/>
                </a:solidFill>
              </a:rPr>
              <a:t> Spataro – Spectroscopy in the charm </a:t>
            </a:r>
            <a:r>
              <a:rPr lang="en-US" sz="1200" baseline="0" dirty="0" smtClean="0">
                <a:solidFill>
                  <a:srgbClr val="A6A6A6"/>
                </a:solidFill>
              </a:rPr>
              <a:t>range: </a:t>
            </a:r>
            <a:r>
              <a:rPr lang="en-US" sz="1200" baseline="0" dirty="0" smtClean="0">
                <a:solidFill>
                  <a:srgbClr val="A6A6A6"/>
                </a:solidFill>
              </a:rPr>
              <a:t>from BESIII to PANDA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587587" y="6623489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CEC66F0-1859-D04B-9239-96A5CA03C13B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179388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1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2076065" y="6623489"/>
            <a:ext cx="4942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6A6A6"/>
                </a:solidFill>
              </a:rPr>
              <a:t>S.</a:t>
            </a:r>
            <a:r>
              <a:rPr lang="en-US" sz="1200" baseline="0" dirty="0" smtClean="0">
                <a:solidFill>
                  <a:srgbClr val="A6A6A6"/>
                </a:solidFill>
              </a:rPr>
              <a:t> Spataro – Spectroscopy in the charm </a:t>
            </a:r>
            <a:r>
              <a:rPr lang="en-US" sz="1200" baseline="0" dirty="0" smtClean="0">
                <a:solidFill>
                  <a:srgbClr val="A6A6A6"/>
                </a:solidFill>
              </a:rPr>
              <a:t>range: </a:t>
            </a:r>
            <a:r>
              <a:rPr lang="en-US" sz="1200" baseline="0" dirty="0" smtClean="0">
                <a:solidFill>
                  <a:srgbClr val="A6A6A6"/>
                </a:solidFill>
              </a:rPr>
              <a:t>from BESIII to PANDA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587587" y="6623489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CEC66F0-1859-D04B-9239-96A5CA03C13B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5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3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69.emf"/><Relationship Id="rId8" Type="http://schemas.openxmlformats.org/officeDocument/2006/relationships/image" Target="../media/image7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6387" y="1636481"/>
            <a:ext cx="7224637" cy="1552766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 smtClean="0">
                <a:latin typeface="Arial"/>
                <a:cs typeface="Arial"/>
              </a:rPr>
              <a:t>Spectroscopy in the charm range:</a:t>
            </a:r>
          </a:p>
          <a:p>
            <a:pPr algn="ctr">
              <a:lnSpc>
                <a:spcPct val="120000"/>
              </a:lnSpc>
            </a:pPr>
            <a:r>
              <a:rPr lang="en-US" sz="3600" dirty="0" smtClean="0">
                <a:latin typeface="Arial"/>
                <a:cs typeface="Arial"/>
              </a:rPr>
              <a:t>from BESIII to PANDA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6397"/>
            <a:ext cx="6180683" cy="1324432"/>
          </a:xfrm>
          <a:prstGeom prst="rect">
            <a:avLst/>
          </a:prstGeom>
        </p:spPr>
      </p:pic>
      <p:sp>
        <p:nvSpPr>
          <p:cNvPr id="8" name="AutoShape 29"/>
          <p:cNvSpPr>
            <a:spLocks noChangeArrowheads="1"/>
          </p:cNvSpPr>
          <p:nvPr/>
        </p:nvSpPr>
        <p:spPr bwMode="auto">
          <a:xfrm>
            <a:off x="3144739" y="3027511"/>
            <a:ext cx="2836862" cy="5794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sym typeface="Symbol" charset="0"/>
              </a:rPr>
              <a:t>Stefano Spataro</a:t>
            </a:r>
            <a:endParaRPr lang="en-US" sz="2800" dirty="0">
              <a:solidFill>
                <a:srgbClr val="FF0000"/>
              </a:solidFill>
              <a:sym typeface="Symbol" charset="0"/>
            </a:endParaRPr>
          </a:p>
        </p:txBody>
      </p:sp>
      <p:pic>
        <p:nvPicPr>
          <p:cNvPr id="9" name="Picture 56" descr="D:\svn\panda\Talks\20090907 - (Panda) Julich\logouni_alld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6" b="30569"/>
          <a:stretch>
            <a:fillRect/>
          </a:stretch>
        </p:blipFill>
        <p:spPr bwMode="auto">
          <a:xfrm>
            <a:off x="4101058" y="5679448"/>
            <a:ext cx="2206625" cy="10096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6692432" y="5679448"/>
            <a:ext cx="2205038" cy="10080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11" name="Picture 57" descr="D:\svn\panda\Talks\20090907 - (Panda) Julich\header_mo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47" y="5679448"/>
            <a:ext cx="5969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7431534" y="5781048"/>
            <a:ext cx="1384044" cy="7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sz="1050" b="1" dirty="0">
                <a:solidFill>
                  <a:srgbClr val="000099"/>
                </a:solidFill>
                <a:latin typeface="Calibri" charset="0"/>
              </a:rPr>
              <a:t>ISTITUTO NAZIONALE</a:t>
            </a:r>
          </a:p>
          <a:p>
            <a:pPr eaLnBrk="1" hangingPunct="1">
              <a:lnSpc>
                <a:spcPct val="120000"/>
              </a:lnSpc>
            </a:pPr>
            <a:r>
              <a:rPr lang="it-IT" sz="1050" b="1" dirty="0">
                <a:solidFill>
                  <a:srgbClr val="000099"/>
                </a:solidFill>
                <a:latin typeface="Calibri" charset="0"/>
              </a:rPr>
              <a:t>DI FISICA NUCLEARE</a:t>
            </a:r>
          </a:p>
          <a:p>
            <a:pPr eaLnBrk="1" hangingPunct="1">
              <a:lnSpc>
                <a:spcPct val="150000"/>
              </a:lnSpc>
            </a:pPr>
            <a:r>
              <a:rPr lang="it-IT" sz="1050" dirty="0">
                <a:solidFill>
                  <a:srgbClr val="000099"/>
                </a:solidFill>
                <a:latin typeface="Calibri" charset="0"/>
              </a:rPr>
              <a:t>Sezione di Torino</a:t>
            </a:r>
          </a:p>
        </p:txBody>
      </p:sp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2125910" y="3903515"/>
            <a:ext cx="5031871" cy="641137"/>
            <a:chOff x="2553357" y="4276838"/>
            <a:chExt cx="5031449" cy="641137"/>
          </a:xfrm>
        </p:grpSpPr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2553357" y="4276838"/>
              <a:ext cx="50314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/>
                  <a:cs typeface="Arial"/>
                </a:rPr>
                <a:t>on behalf the                         collaborations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15" name="Picture 3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328" y="4505142"/>
              <a:ext cx="1688933" cy="41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 descr="BES3_logo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15" y="3743715"/>
            <a:ext cx="684997" cy="3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1665" y="978607"/>
            <a:ext cx="8757213" cy="270852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9554" y="151861"/>
            <a:ext cx="7861597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Charmonium Spectroscopy below DD Threshold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9"/>
          <a:stretch>
            <a:fillRect/>
          </a:stretch>
        </p:blipFill>
        <p:spPr bwMode="auto">
          <a:xfrm>
            <a:off x="951352" y="978607"/>
            <a:ext cx="4993913" cy="27085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4278" y="1514826"/>
            <a:ext cx="2356873" cy="1075445"/>
          </a:xfrm>
          <a:prstGeom prst="rect">
            <a:avLst/>
          </a:prstGeom>
          <a:ln w="28575" cmpd="sng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4278" y="2611690"/>
            <a:ext cx="2356873" cy="1075445"/>
          </a:xfrm>
          <a:prstGeom prst="rect">
            <a:avLst/>
          </a:prstGeom>
          <a:ln w="28575" cmpd="sng"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211666" y="3864468"/>
            <a:ext cx="4344786" cy="2909326"/>
            <a:chOff x="211666" y="3864468"/>
            <a:chExt cx="4344786" cy="2909326"/>
          </a:xfrm>
        </p:grpSpPr>
        <p:sp>
          <p:nvSpPr>
            <p:cNvPr id="19" name="Rectangle 18"/>
            <p:cNvSpPr/>
            <p:nvPr/>
          </p:nvSpPr>
          <p:spPr>
            <a:xfrm>
              <a:off x="211666" y="3864468"/>
              <a:ext cx="4344786" cy="290932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1666" y="3880705"/>
              <a:ext cx="3612445" cy="2308313"/>
            </a:xfrm>
            <a:prstGeom prst="rect">
              <a:avLst/>
            </a:prstGeom>
            <a:noFill/>
            <a:ln w="28575" cmpd="sng"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45852" y="3976664"/>
              <a:ext cx="2522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PRD </a:t>
              </a:r>
              <a:r>
                <a:rPr lang="en-US" sz="1600" dirty="0">
                  <a:latin typeface="Arial"/>
                  <a:cs typeface="Arial"/>
                </a:rPr>
                <a:t>86, </a:t>
              </a:r>
              <a:r>
                <a:rPr lang="en-US" sz="1600" dirty="0" smtClean="0">
                  <a:latin typeface="Arial"/>
                  <a:cs typeface="Arial"/>
                </a:rPr>
                <a:t>092009    </a:t>
              </a:r>
              <a:r>
                <a:rPr lang="en-US" sz="1600" dirty="0">
                  <a:latin typeface="Arial"/>
                  <a:cs typeface="Arial"/>
                </a:rPr>
                <a:t>(2012)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4455" y="6142337"/>
              <a:ext cx="379589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M(</a:t>
              </a:r>
              <a:r>
                <a:rPr lang="en-US" sz="1600" dirty="0" err="1">
                  <a:solidFill>
                    <a:srgbClr val="FF0000"/>
                  </a:solidFill>
                  <a:latin typeface="Arial"/>
                  <a:cs typeface="Arial"/>
                </a:rPr>
                <a:t>h</a:t>
              </a:r>
              <a:r>
                <a:rPr lang="en-US" sz="1600" baseline="-25000" dirty="0" err="1">
                  <a:solidFill>
                    <a:srgbClr val="FF0000"/>
                  </a:solidFill>
                  <a:latin typeface="Arial"/>
                  <a:cs typeface="Arial"/>
                </a:rPr>
                <a:t>c</a:t>
              </a: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) = 3525.31±0.11±0.14 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MeV/c</a:t>
              </a:r>
              <a:r>
                <a:rPr lang="en-US" sz="16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2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</a:t>
              </a: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(</a:t>
              </a:r>
              <a:r>
                <a:rPr lang="en-US" sz="1600" dirty="0" err="1">
                  <a:solidFill>
                    <a:srgbClr val="FF0000"/>
                  </a:solidFill>
                  <a:latin typeface="Arial"/>
                  <a:cs typeface="Arial"/>
                </a:rPr>
                <a:t>h</a:t>
              </a:r>
              <a:r>
                <a:rPr lang="en-US" sz="1600" baseline="-25000" dirty="0" err="1">
                  <a:solidFill>
                    <a:srgbClr val="FF0000"/>
                  </a:solidFill>
                  <a:latin typeface="Arial"/>
                  <a:cs typeface="Arial"/>
                </a:rPr>
                <a:t>c</a:t>
              </a: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) = 0.70±0.28±0.22 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MeV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13782" y="4606289"/>
              <a:ext cx="6865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h</a:t>
              </a:r>
              <a:r>
                <a:rPr lang="en-US" sz="4400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c</a:t>
              </a:r>
              <a:endParaRPr lang="en-US" sz="4400" baseline="-25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04627" y="3864468"/>
            <a:ext cx="4368979" cy="2909326"/>
            <a:chOff x="4704627" y="3864468"/>
            <a:chExt cx="4368979" cy="2909326"/>
          </a:xfrm>
        </p:grpSpPr>
        <p:sp>
          <p:nvSpPr>
            <p:cNvPr id="17" name="Rectangle 16"/>
            <p:cNvSpPr/>
            <p:nvPr/>
          </p:nvSpPr>
          <p:spPr>
            <a:xfrm>
              <a:off x="4719086" y="3864468"/>
              <a:ext cx="4249792" cy="290932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9086" y="3864468"/>
              <a:ext cx="3612444" cy="2313995"/>
            </a:xfrm>
            <a:prstGeom prst="rect">
              <a:avLst/>
            </a:prstGeom>
            <a:noFill/>
            <a:ln w="28575" cmpd="sng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704627" y="5819912"/>
              <a:ext cx="2424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 smtClean="0">
                  <a:latin typeface="Arial"/>
                  <a:cs typeface="Arial"/>
                </a:rPr>
                <a:t>PRL </a:t>
              </a:r>
              <a:r>
                <a:rPr lang="hu-HU" sz="1600" dirty="0">
                  <a:latin typeface="Arial"/>
                  <a:cs typeface="Arial"/>
                </a:rPr>
                <a:t>109, 042003 (2012)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75182" y="6189018"/>
              <a:ext cx="358032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srgbClr val="660066"/>
                  </a:solidFill>
                  <a:latin typeface="Arial"/>
                  <a:cs typeface="Arial"/>
                </a:rPr>
                <a:t>M</a:t>
              </a:r>
              <a:r>
                <a:rPr lang="el-GR" sz="1600" dirty="0">
                  <a:solidFill>
                    <a:srgbClr val="660066"/>
                  </a:solidFill>
                  <a:latin typeface="Arial"/>
                  <a:cs typeface="Arial"/>
                </a:rPr>
                <a:t>(</a:t>
              </a:r>
              <a:r>
                <a:rPr lang="el-GR" sz="1600" baseline="-25000" dirty="0">
                  <a:solidFill>
                    <a:srgbClr val="660066"/>
                  </a:solidFill>
                  <a:latin typeface="Arial"/>
                  <a:cs typeface="Arial"/>
                </a:rPr>
                <a:t>c</a:t>
              </a:r>
              <a:r>
                <a:rPr lang="el-GR" sz="1600" dirty="0">
                  <a:solidFill>
                    <a:srgbClr val="660066"/>
                  </a:solidFill>
                  <a:latin typeface="Arial"/>
                  <a:cs typeface="Arial"/>
                </a:rPr>
                <a:t>(2S)) = (3637.6±2.91.6) MeV/</a:t>
              </a:r>
              <a:r>
                <a:rPr lang="el-GR" sz="1600" dirty="0" smtClean="0">
                  <a:solidFill>
                    <a:srgbClr val="660066"/>
                  </a:solidFill>
                  <a:latin typeface="Arial"/>
                  <a:cs typeface="Arial"/>
                </a:rPr>
                <a:t>c</a:t>
              </a:r>
              <a:r>
                <a:rPr lang="el-GR" sz="1600" baseline="30000" dirty="0" smtClean="0">
                  <a:solidFill>
                    <a:srgbClr val="660066"/>
                  </a:solidFill>
                  <a:latin typeface="Arial"/>
                  <a:cs typeface="Arial"/>
                </a:rPr>
                <a:t>2</a:t>
              </a:r>
              <a:endParaRPr lang="it-IT" sz="1600" baseline="30000" dirty="0" smtClean="0">
                <a:solidFill>
                  <a:srgbClr val="660066"/>
                </a:solidFill>
                <a:latin typeface="Arial"/>
                <a:cs typeface="Arial"/>
              </a:endParaRPr>
            </a:p>
            <a:p>
              <a:r>
                <a:rPr lang="el-GR" sz="1600" dirty="0" smtClean="0">
                  <a:solidFill>
                    <a:srgbClr val="660066"/>
                  </a:solidFill>
                  <a:latin typeface="Arial"/>
                  <a:cs typeface="Arial"/>
                </a:rPr>
                <a:t>Γ</a:t>
              </a:r>
              <a:r>
                <a:rPr lang="el-GR" sz="1600" dirty="0">
                  <a:solidFill>
                    <a:srgbClr val="660066"/>
                  </a:solidFill>
                  <a:latin typeface="Arial"/>
                  <a:cs typeface="Arial"/>
                </a:rPr>
                <a:t>(</a:t>
              </a:r>
              <a:r>
                <a:rPr lang="el-GR" sz="1600" baseline="-25000" dirty="0">
                  <a:solidFill>
                    <a:srgbClr val="660066"/>
                  </a:solidFill>
                  <a:latin typeface="Arial"/>
                  <a:cs typeface="Arial"/>
                </a:rPr>
                <a:t>c</a:t>
              </a:r>
              <a:r>
                <a:rPr lang="el-GR" sz="1600" dirty="0">
                  <a:solidFill>
                    <a:srgbClr val="660066"/>
                  </a:solidFill>
                  <a:latin typeface="Arial"/>
                  <a:cs typeface="Arial"/>
                </a:rPr>
                <a:t>(2S)) = 16.9±6.4±4.8 MeV </a:t>
              </a:r>
              <a:endParaRPr lang="en-US" sz="1600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7812618" y="4637489"/>
              <a:ext cx="17525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solidFill>
                    <a:srgbClr val="660066"/>
                  </a:solidFill>
                  <a:latin typeface="Arial"/>
                  <a:cs typeface="Arial"/>
                </a:rPr>
                <a:t>η</a:t>
              </a:r>
              <a:r>
                <a:rPr lang="en-US" sz="4400" baseline="-25000" dirty="0" err="1" smtClean="0">
                  <a:solidFill>
                    <a:srgbClr val="660066"/>
                  </a:solidFill>
                  <a:latin typeface="Arial"/>
                  <a:cs typeface="Arial"/>
                </a:rPr>
                <a:t>c</a:t>
              </a:r>
              <a:r>
                <a:rPr lang="en-US" sz="4400" dirty="0" smtClean="0">
                  <a:solidFill>
                    <a:srgbClr val="660066"/>
                  </a:solidFill>
                  <a:latin typeface="Arial"/>
                  <a:cs typeface="Arial"/>
                </a:rPr>
                <a:t>(2S)</a:t>
              </a:r>
              <a:endParaRPr lang="en-US" sz="4400" baseline="-25000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6272" y="1883687"/>
            <a:ext cx="686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00FF"/>
                </a:solidFill>
                <a:latin typeface="Arial"/>
                <a:cs typeface="Arial"/>
              </a:rPr>
              <a:t>η</a:t>
            </a:r>
            <a:r>
              <a:rPr lang="en-US" sz="44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endParaRPr lang="en-US" sz="4400" baseline="-25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9171" y="903985"/>
            <a:ext cx="3091736" cy="67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l-GR" sz="1600" dirty="0">
                <a:solidFill>
                  <a:srgbClr val="0000FF"/>
                </a:solidFill>
                <a:latin typeface="Arial"/>
                <a:cs typeface="Arial"/>
              </a:rPr>
              <a:t>M(</a:t>
            </a:r>
            <a:r>
              <a:rPr lang="el-GR" sz="1600" baseline="-25000" dirty="0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l-GR" sz="1600" dirty="0" smtClean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lang="en-US" altLang="zh-CN" sz="1600" dirty="0" smtClean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= 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2984.3±</a:t>
            </a:r>
            <a:r>
              <a:rPr lang="en-US" altLang="zh-CN" sz="1600" dirty="0" smtClean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0.6±0.6 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MeV/c</a:t>
            </a:r>
            <a:r>
              <a:rPr lang="en-US" altLang="zh-CN" sz="1600" baseline="30000" dirty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2</a:t>
            </a:r>
            <a:endParaRPr lang="en-US" altLang="zh-CN" sz="1600" dirty="0">
              <a:solidFill>
                <a:srgbClr val="0000FF"/>
              </a:solidFill>
              <a:latin typeface="Arial"/>
              <a:ea typeface="SimSun" charset="0"/>
              <a:cs typeface="Arial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l-GR" sz="1600" dirty="0" smtClean="0">
                <a:solidFill>
                  <a:srgbClr val="0000FF"/>
                </a:solidFill>
                <a:latin typeface="Arial"/>
                <a:cs typeface="Arial"/>
              </a:rPr>
              <a:t>Γ</a:t>
            </a:r>
            <a:r>
              <a:rPr lang="el-GR" sz="1600" dirty="0">
                <a:solidFill>
                  <a:srgbClr val="0000FF"/>
                </a:solidFill>
                <a:latin typeface="Arial"/>
                <a:cs typeface="Arial"/>
              </a:rPr>
              <a:t>(</a:t>
            </a:r>
            <a:r>
              <a:rPr lang="el-GR" sz="1600" baseline="-25000" dirty="0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l-GR" sz="1600" dirty="0" smtClean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lang="en-US" altLang="zh-CN" sz="1600" dirty="0" smtClean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= 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32.0±</a:t>
            </a:r>
            <a:r>
              <a:rPr lang="en-US" altLang="zh-CN" sz="1600" dirty="0" smtClean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1.2±1.0 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ea typeface="SimSun" charset="0"/>
                <a:cs typeface="Arial"/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9278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8631" y="151861"/>
            <a:ext cx="2919657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X(3872) in   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BES3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28" y="210872"/>
            <a:ext cx="934290" cy="437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62" y="2052468"/>
            <a:ext cx="3771728" cy="268305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28" y="2052468"/>
            <a:ext cx="3771728" cy="268305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19046" y="999929"/>
            <a:ext cx="6085420" cy="966418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latin typeface="Arial"/>
                <a:cs typeface="Arial"/>
              </a:rPr>
              <a:t>e</a:t>
            </a:r>
            <a:r>
              <a:rPr lang="en-US" sz="2400" baseline="30000" dirty="0" err="1" smtClean="0">
                <a:latin typeface="Arial"/>
                <a:cs typeface="Arial"/>
              </a:rPr>
              <a:t>+</a:t>
            </a:r>
            <a:r>
              <a:rPr lang="en-US" sz="2400" dirty="0" err="1" smtClean="0">
                <a:latin typeface="Arial"/>
                <a:cs typeface="Arial"/>
              </a:rPr>
              <a:t>e</a:t>
            </a:r>
            <a:r>
              <a:rPr lang="en-US" sz="2400" baseline="30000" dirty="0" smtClean="0">
                <a:latin typeface="Arial"/>
                <a:cs typeface="Arial"/>
              </a:rPr>
              <a:t>-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2400" dirty="0" err="1" smtClean="0">
                <a:latin typeface="Arial"/>
                <a:cs typeface="Arial"/>
                <a:sym typeface="Wingdings"/>
              </a:rPr>
              <a:t>γ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(3872)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@ 4.23, 4.26, 4.36 </a:t>
            </a:r>
            <a:r>
              <a:rPr lang="en-US" sz="2400" dirty="0" err="1" smtClean="0">
                <a:latin typeface="Arial"/>
                <a:cs typeface="Arial"/>
                <a:sym typeface="Wingdings"/>
              </a:rPr>
              <a:t>GeV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/c</a:t>
            </a:r>
            <a:r>
              <a:rPr lang="en-US" sz="2400" baseline="30000" dirty="0" smtClean="0">
                <a:latin typeface="Arial"/>
                <a:cs typeface="Arial"/>
                <a:sym typeface="Wingdings"/>
              </a:rPr>
              <a:t>2</a:t>
            </a:r>
          </a:p>
          <a:p>
            <a:pPr indent="1165225"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cs typeface="Arial"/>
              </a:rPr>
              <a:t>X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(3872) </a:t>
            </a:r>
            <a:r>
              <a:rPr lang="en-US" sz="2400" dirty="0">
                <a:cs typeface="Arial"/>
                <a:sym typeface="Wingdings"/>
              </a:rPr>
              <a:t> </a:t>
            </a:r>
            <a:r>
              <a:rPr lang="en-US" sz="2400" dirty="0">
                <a:ea typeface="Wingdings"/>
                <a:cs typeface="Arial"/>
                <a:sym typeface="Wingdings"/>
              </a:rPr>
              <a:t>π</a:t>
            </a:r>
            <a:r>
              <a:rPr lang="en-US" sz="2400" dirty="0">
                <a:ea typeface="Lucida Grande"/>
                <a:cs typeface="Arial"/>
                <a:sym typeface="Wingdings"/>
              </a:rPr>
              <a:t>πJ/</a:t>
            </a:r>
            <a:r>
              <a:rPr lang="en-US" sz="2400" dirty="0" err="1" smtClean="0">
                <a:ea typeface="Lucida Grande"/>
                <a:cs typeface="Arial"/>
                <a:sym typeface="Wingdings"/>
              </a:rPr>
              <a:t>ψ</a:t>
            </a: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824" y="4916649"/>
            <a:ext cx="4192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6.3 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 significance summing all data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4357" y="3200374"/>
            <a:ext cx="2832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PRL112 (2014) 092001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564" y="5659306"/>
            <a:ext cx="5664134" cy="96641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sv-SE" sz="2400" dirty="0">
                <a:solidFill>
                  <a:srgbClr val="0000FF"/>
                </a:solidFill>
                <a:latin typeface="Arial"/>
                <a:cs typeface="Arial"/>
              </a:rPr>
              <a:t>M[X(3872)</a:t>
            </a:r>
            <a:r>
              <a:rPr lang="sv-SE" sz="2400" dirty="0" smtClean="0">
                <a:solidFill>
                  <a:srgbClr val="0000FF"/>
                </a:solidFill>
                <a:latin typeface="Arial"/>
                <a:cs typeface="Arial"/>
              </a:rPr>
              <a:t>] = 3871.9 ± 0.7 ± 0.2 MeV</a:t>
            </a:r>
            <a:endParaRPr lang="sv-SE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Γ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&lt;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2.4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MeV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@ 90% C.L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47886" y="4816555"/>
            <a:ext cx="3416470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Radiative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decay of Y(4260)?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More statistics needed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1749" y="6164059"/>
            <a:ext cx="2664862" cy="461665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J</a:t>
            </a:r>
            <a:r>
              <a:rPr lang="en-US" sz="2400" baseline="30000" dirty="0" smtClean="0">
                <a:latin typeface="Arial"/>
                <a:cs typeface="Arial"/>
              </a:rPr>
              <a:t>PC</a:t>
            </a:r>
            <a:r>
              <a:rPr lang="en-US" sz="2400" dirty="0" smtClean="0">
                <a:latin typeface="Arial"/>
                <a:cs typeface="Arial"/>
              </a:rPr>
              <a:t> 1</a:t>
            </a:r>
            <a:r>
              <a:rPr lang="en-US" sz="2400" baseline="30000" dirty="0" smtClean="0">
                <a:latin typeface="Arial"/>
                <a:cs typeface="Arial"/>
              </a:rPr>
              <a:t>++ </a:t>
            </a:r>
            <a:r>
              <a:rPr lang="en-US" sz="2400" dirty="0" smtClean="0">
                <a:latin typeface="Arial"/>
                <a:cs typeface="Arial"/>
              </a:rPr>
              <a:t>from </a:t>
            </a:r>
            <a:r>
              <a:rPr lang="en-US" sz="2400" dirty="0" err="1" smtClean="0">
                <a:latin typeface="Arial"/>
                <a:cs typeface="Arial"/>
              </a:rPr>
              <a:t>LHCb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38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8" y="1676401"/>
            <a:ext cx="8773568" cy="3357504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38631" y="151861"/>
            <a:ext cx="2919657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X(3823) in   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BES3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28" y="210872"/>
            <a:ext cx="934290" cy="437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9606" y="5220604"/>
            <a:ext cx="611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Simultaneous fit of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𝜸𝝌</a:t>
            </a:r>
            <a:r>
              <a:rPr lang="en-US" sz="2000" baseline="-25000" dirty="0" smtClean="0">
                <a:latin typeface="Arial"/>
                <a:cs typeface="Arial"/>
              </a:rPr>
              <a:t>𝒄𝟏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>
                <a:latin typeface="Arial"/>
                <a:cs typeface="Arial"/>
              </a:rPr>
              <a:t>left) and 𝜸𝝌</a:t>
            </a:r>
            <a:r>
              <a:rPr lang="en-US" sz="2000" baseline="-25000" dirty="0">
                <a:latin typeface="Arial"/>
                <a:cs typeface="Arial"/>
              </a:rPr>
              <a:t>𝒄𝟐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right) events 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244" y="5773756"/>
            <a:ext cx="7599256" cy="96641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M[X(3823)] = 3821.7 ± 1.3 (stat) ± 0.7 (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  <a:cs typeface="Arial"/>
              </a:rPr>
              <a:t>syst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 MeV/c</a:t>
            </a:r>
            <a:r>
              <a:rPr lang="en-US" sz="2400" baseline="30000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Γ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[X(3823)] &lt; 16 MeV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at 90% C.L. consistent with Belle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5492" y="1643273"/>
            <a:ext cx="234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 115 (2015) 011803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61248" y="5928474"/>
            <a:ext cx="131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0000FF"/>
                </a:solidFill>
              </a:rPr>
              <a:t>Ψ</a:t>
            </a:r>
            <a:r>
              <a:rPr lang="en-US" sz="2800" dirty="0" smtClean="0">
                <a:solidFill>
                  <a:srgbClr val="0000FF"/>
                </a:solidFill>
              </a:rPr>
              <a:t>(1</a:t>
            </a:r>
            <a:r>
              <a:rPr lang="en-US" sz="2800" baseline="30000" dirty="0" smtClean="0">
                <a:solidFill>
                  <a:srgbClr val="0000FF"/>
                </a:solidFill>
              </a:rPr>
              <a:t>3</a:t>
            </a:r>
            <a:r>
              <a:rPr lang="en-US" sz="2800" dirty="0" smtClean="0">
                <a:solidFill>
                  <a:srgbClr val="0000FF"/>
                </a:solidFill>
              </a:rPr>
              <a:t>D</a:t>
            </a:r>
            <a:r>
              <a:rPr lang="en-US" sz="2800" baseline="-25000" dirty="0" smtClean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937" y="989113"/>
            <a:ext cx="6748963" cy="523220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latin typeface="Arial"/>
                <a:cs typeface="Arial"/>
              </a:rPr>
              <a:t>e</a:t>
            </a:r>
            <a:r>
              <a:rPr lang="en-US" sz="2400" baseline="30000" dirty="0" err="1" smtClean="0">
                <a:latin typeface="Arial"/>
                <a:cs typeface="Arial"/>
              </a:rPr>
              <a:t>+</a:t>
            </a:r>
            <a:r>
              <a:rPr lang="en-US" sz="2400" dirty="0" err="1" smtClean="0">
                <a:latin typeface="Arial"/>
                <a:cs typeface="Arial"/>
              </a:rPr>
              <a:t>e</a:t>
            </a:r>
            <a:r>
              <a:rPr lang="en-US" sz="2400" baseline="30000" dirty="0" smtClean="0">
                <a:latin typeface="Arial"/>
                <a:cs typeface="Arial"/>
              </a:rPr>
              <a:t>-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 π</a:t>
            </a:r>
            <a:r>
              <a:rPr lang="en-US" sz="2400" baseline="30000" dirty="0" smtClean="0">
                <a:latin typeface="Arial"/>
                <a:cs typeface="Arial"/>
                <a:sym typeface="Wingdings"/>
              </a:rPr>
              <a:t>+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π</a:t>
            </a:r>
            <a:r>
              <a:rPr lang="en-US" sz="2400" baseline="30000" dirty="0" smtClean="0">
                <a:latin typeface="Arial"/>
                <a:cs typeface="Arial"/>
                <a:sym typeface="Wingdings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X(3823)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X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3823) </a:t>
            </a:r>
            <a:r>
              <a:rPr lang="en-US" sz="2400" dirty="0">
                <a:cs typeface="Arial"/>
                <a:sym typeface="Wingdings"/>
              </a:rPr>
              <a:t> </a:t>
            </a:r>
            <a:r>
              <a:rPr lang="en-US" sz="2400" dirty="0" err="1" smtClean="0">
                <a:cs typeface="Arial"/>
                <a:sym typeface="Wingdings"/>
              </a:rPr>
              <a:t>γχ</a:t>
            </a:r>
            <a:r>
              <a:rPr lang="en-US" sz="2400" baseline="-25000" dirty="0" err="1" smtClean="0">
                <a:cs typeface="Arial"/>
                <a:sym typeface="Wingdings"/>
              </a:rPr>
              <a:t>cJ</a:t>
            </a:r>
            <a:r>
              <a:rPr lang="en-US" sz="2400" dirty="0" smtClean="0">
                <a:cs typeface="Arial"/>
                <a:sym typeface="Wingdings"/>
              </a:rPr>
              <a:t>, </a:t>
            </a:r>
            <a:r>
              <a:rPr lang="en-US" sz="2400" dirty="0" err="1" smtClean="0">
                <a:cs typeface="Arial"/>
                <a:sym typeface="Wingdings"/>
              </a:rPr>
              <a:t>χ</a:t>
            </a:r>
            <a:r>
              <a:rPr lang="en-US" sz="2400" baseline="-25000" dirty="0" err="1" smtClean="0">
                <a:cs typeface="Arial"/>
                <a:sym typeface="Wingdings"/>
              </a:rPr>
              <a:t>cJ</a:t>
            </a:r>
            <a:r>
              <a:rPr lang="en-US" sz="2400" dirty="0" smtClean="0">
                <a:cs typeface="Arial"/>
                <a:sym typeface="Wingdings"/>
              </a:rPr>
              <a:t>  </a:t>
            </a:r>
            <a:r>
              <a:rPr lang="en-US" sz="2400" dirty="0" err="1" smtClean="0">
                <a:cs typeface="Arial"/>
                <a:sym typeface="Wingdings"/>
              </a:rPr>
              <a:t>γ</a:t>
            </a:r>
            <a:r>
              <a:rPr lang="en-US" sz="2400" dirty="0" err="1" smtClean="0">
                <a:ea typeface="Lucida Grande"/>
                <a:cs typeface="Arial"/>
                <a:sym typeface="Wingdings"/>
              </a:rPr>
              <a:t>J</a:t>
            </a:r>
            <a:r>
              <a:rPr lang="en-US" sz="2400" dirty="0">
                <a:ea typeface="Lucida Grande"/>
                <a:cs typeface="Arial"/>
                <a:sym typeface="Wingdings"/>
              </a:rPr>
              <a:t>/</a:t>
            </a:r>
            <a:r>
              <a:rPr lang="en-US" sz="2400" dirty="0" err="1" smtClean="0">
                <a:ea typeface="Lucida Grande"/>
                <a:cs typeface="Arial"/>
                <a:sym typeface="Wingdings"/>
              </a:rPr>
              <a:t>ψ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49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/>
          </p:cNvPicPr>
          <p:nvPr/>
        </p:nvPicPr>
        <p:blipFill rotWithShape="1">
          <a:blip r:embed="rId2"/>
          <a:srcRect t="2" b="-12173"/>
          <a:stretch/>
        </p:blipFill>
        <p:spPr>
          <a:xfrm>
            <a:off x="2393123" y="904446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21793" y="125673"/>
            <a:ext cx="7340045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Charged Charmonium-like States in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BES3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05" y="184684"/>
            <a:ext cx="934290" cy="437933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4"/>
          <a:srcRect t="2" b="-12173"/>
          <a:stretch/>
        </p:blipFill>
        <p:spPr>
          <a:xfrm>
            <a:off x="214132" y="902898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5"/>
          <a:srcRect t="2" b="-12173"/>
          <a:stretch/>
        </p:blipFill>
        <p:spPr>
          <a:xfrm>
            <a:off x="214132" y="3317709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t="2" b="-12173"/>
          <a:stretch/>
        </p:blipFill>
        <p:spPr>
          <a:xfrm>
            <a:off x="2393123" y="3317709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9150" y="3424543"/>
            <a:ext cx="1674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PRL 112, 022001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(</a:t>
            </a:r>
            <a:r>
              <a:rPr lang="en-US" sz="1000" dirty="0">
                <a:solidFill>
                  <a:srgbClr val="FF0000"/>
                </a:solidFill>
              </a:rPr>
              <a:t>2014)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0735" y="873789"/>
            <a:ext cx="1736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PRL 115, 112003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(</a:t>
            </a:r>
            <a:r>
              <a:rPr lang="en-US" sz="1000" dirty="0">
                <a:solidFill>
                  <a:srgbClr val="FF0000"/>
                </a:solidFill>
              </a:rPr>
              <a:t>2015)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7"/>
          <a:srcRect t="2" b="-12173"/>
          <a:stretch/>
        </p:blipFill>
        <p:spPr>
          <a:xfrm>
            <a:off x="4657541" y="902897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8"/>
          <a:srcRect t="2" b="-12173"/>
          <a:stretch/>
        </p:blipFill>
        <p:spPr>
          <a:xfrm>
            <a:off x="6847564" y="902898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911353" y="904446"/>
            <a:ext cx="1498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PRL111</a:t>
            </a:r>
            <a:r>
              <a:rPr lang="en-US" sz="1000" dirty="0" smtClean="0">
                <a:solidFill>
                  <a:srgbClr val="FF0000"/>
                </a:solidFill>
              </a:rPr>
              <a:t>, 242001</a:t>
            </a:r>
            <a:r>
              <a:rPr lang="en-US" sz="1000" dirty="0">
                <a:solidFill>
                  <a:srgbClr val="FF0000"/>
                </a:solidFill>
              </a:rPr>
              <a:t>(2013)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1381" y="939341"/>
            <a:ext cx="15749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PRL 113, 212002 (</a:t>
            </a:r>
            <a:r>
              <a:rPr lang="en-US" sz="1000" dirty="0">
                <a:solidFill>
                  <a:srgbClr val="FF0000"/>
                </a:solidFill>
              </a:rPr>
              <a:t>2014)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6456" y="3355278"/>
            <a:ext cx="1544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arXiv</a:t>
            </a:r>
            <a:r>
              <a:rPr lang="en-US" sz="1000" dirty="0" smtClean="0">
                <a:solidFill>
                  <a:srgbClr val="FF0000"/>
                </a:solidFill>
              </a:rPr>
              <a:t>: 1509.05620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-1" b="-12081"/>
          <a:stretch/>
        </p:blipFill>
        <p:spPr>
          <a:xfrm>
            <a:off x="4657541" y="3317709"/>
            <a:ext cx="2068673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10"/>
          <a:srcRect t="2" b="-12173"/>
          <a:stretch/>
        </p:blipFill>
        <p:spPr>
          <a:xfrm>
            <a:off x="6847564" y="3319460"/>
            <a:ext cx="2070000" cy="232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937465" y="3244386"/>
            <a:ext cx="1472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PRL112,132001(2014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8422" y="3355278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arXiv</a:t>
            </a:r>
            <a:r>
              <a:rPr lang="en-US" sz="1000" dirty="0" smtClean="0">
                <a:solidFill>
                  <a:srgbClr val="FF0000"/>
                </a:solidFill>
              </a:rPr>
              <a:t>: 1507.02404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132" y="5980783"/>
            <a:ext cx="8815234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States </a:t>
            </a: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bserved in open-charm and pion decays with compatible masses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Two </a:t>
            </a:r>
            <a:r>
              <a:rPr lang="en-US" sz="2000" dirty="0" err="1">
                <a:latin typeface="Arial"/>
                <a:cs typeface="Arial"/>
              </a:rPr>
              <a:t>i</a:t>
            </a:r>
            <a:r>
              <a:rPr lang="en-US" sz="2000" dirty="0" err="1" smtClean="0">
                <a:latin typeface="Arial"/>
                <a:cs typeface="Arial"/>
              </a:rPr>
              <a:t>sospin</a:t>
            </a:r>
            <a:r>
              <a:rPr lang="en-US" sz="2000" dirty="0" smtClean="0">
                <a:latin typeface="Arial"/>
                <a:cs typeface="Arial"/>
              </a:rPr>
              <a:t> triplets in two different decay modes?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949" y="2905837"/>
            <a:ext cx="16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</a:t>
            </a:r>
            <a:r>
              <a:rPr lang="en-US" baseline="30000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J/</a:t>
            </a:r>
            <a:r>
              <a:rPr lang="en-US" dirty="0" err="1" smtClean="0">
                <a:solidFill>
                  <a:srgbClr val="FF0000"/>
                </a:solidFill>
              </a:rPr>
              <a:t>ψ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9342" y="2888031"/>
            <a:ext cx="170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π°</a:t>
            </a:r>
            <a:r>
              <a:rPr lang="en-US" dirty="0" smtClean="0">
                <a:solidFill>
                  <a:srgbClr val="FF0000"/>
                </a:solidFill>
              </a:rPr>
              <a:t>π°J/</a:t>
            </a:r>
            <a:r>
              <a:rPr lang="en-US" dirty="0" err="1" smtClean="0">
                <a:solidFill>
                  <a:srgbClr val="FF0000"/>
                </a:solidFill>
              </a:rPr>
              <a:t>ψ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7465" y="2875073"/>
            <a:ext cx="151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</a:t>
            </a:r>
            <a:r>
              <a:rPr lang="en-US" baseline="30000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baseline="-25000" dirty="0" err="1" smtClean="0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01381" y="2862115"/>
            <a:ext cx="156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π°</a:t>
            </a:r>
            <a:r>
              <a:rPr lang="en-US" dirty="0" smtClean="0">
                <a:solidFill>
                  <a:srgbClr val="FF0000"/>
                </a:solidFill>
              </a:rPr>
              <a:t>π°</a:t>
            </a:r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baseline="-25000" dirty="0" err="1" smtClean="0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4434" y="5273493"/>
            <a:ext cx="17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</a:t>
            </a:r>
            <a:r>
              <a:rPr lang="en-US" baseline="30000" dirty="0" smtClean="0"/>
              <a:t>±</a:t>
            </a:r>
            <a:r>
              <a:rPr lang="en-US" dirty="0" smtClean="0">
                <a:solidFill>
                  <a:srgbClr val="FF0000"/>
                </a:solidFill>
              </a:rPr>
              <a:t>(D</a:t>
            </a:r>
            <a:r>
              <a:rPr lang="en-US" u="sng" dirty="0" smtClean="0">
                <a:solidFill>
                  <a:srgbClr val="FF0000"/>
                </a:solidFill>
              </a:rPr>
              <a:t>D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30000" dirty="0" smtClean="0">
                <a:solidFill>
                  <a:srgbClr val="FF0000"/>
                </a:solidFill>
              </a:rPr>
              <a:t>∓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6456" y="527349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π°</a:t>
            </a:r>
            <a:r>
              <a:rPr lang="en-US" dirty="0" smtClean="0">
                <a:solidFill>
                  <a:srgbClr val="FF0000"/>
                </a:solidFill>
              </a:rPr>
              <a:t>(D</a:t>
            </a:r>
            <a:r>
              <a:rPr lang="en-US" u="sng" dirty="0" smtClean="0">
                <a:solidFill>
                  <a:srgbClr val="FF0000"/>
                </a:solidFill>
              </a:rPr>
              <a:t>D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04135" y="527349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</a:t>
            </a:r>
            <a:r>
              <a:rPr lang="en-US" baseline="30000" dirty="0" smtClean="0"/>
              <a:t>±</a:t>
            </a:r>
            <a:r>
              <a:rPr lang="en-US" dirty="0" smtClean="0">
                <a:solidFill>
                  <a:srgbClr val="FF0000"/>
                </a:solidFill>
              </a:rPr>
              <a:t>(D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u="sng" dirty="0" smtClean="0">
                <a:solidFill>
                  <a:srgbClr val="FF0000"/>
                </a:solidFill>
              </a:rPr>
              <a:t>D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30000" dirty="0" smtClean="0">
                <a:solidFill>
                  <a:srgbClr val="FF0000"/>
                </a:solidFill>
              </a:rPr>
              <a:t>∓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5311" y="5258129"/>
            <a:ext cx="180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baseline="30000" dirty="0" smtClean="0"/>
              <a:t>-</a:t>
            </a:r>
            <a:r>
              <a:rPr lang="en-US" dirty="0">
                <a:cs typeface="Arial"/>
                <a:sym typeface="Wingdings"/>
              </a:rPr>
              <a:t></a:t>
            </a:r>
            <a:r>
              <a:rPr lang="en-US" dirty="0" smtClean="0"/>
              <a:t>π°</a:t>
            </a:r>
            <a:r>
              <a:rPr lang="en-US" dirty="0" smtClean="0">
                <a:solidFill>
                  <a:srgbClr val="FF0000"/>
                </a:solidFill>
              </a:rPr>
              <a:t>(D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u="sng" dirty="0" smtClean="0">
                <a:solidFill>
                  <a:srgbClr val="FF0000"/>
                </a:solidFill>
              </a:rPr>
              <a:t>D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9150" y="5572241"/>
            <a:ext cx="165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(3900)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89342" y="5578035"/>
            <a:ext cx="1618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(3900)</a:t>
            </a:r>
            <a:r>
              <a:rPr lang="en-US" sz="2400" baseline="30000" dirty="0">
                <a:solidFill>
                  <a:srgbClr val="FF0000"/>
                </a:solidFill>
              </a:rPr>
              <a:t>°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7807" y="5582793"/>
            <a:ext cx="165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(4020)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7999" y="5575629"/>
            <a:ext cx="1618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(4020)</a:t>
            </a:r>
            <a:r>
              <a:rPr lang="en-US" sz="2400" baseline="30000" dirty="0">
                <a:solidFill>
                  <a:srgbClr val="0000FF"/>
                </a:solidFill>
              </a:rPr>
              <a:t>°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5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2762" y="948955"/>
            <a:ext cx="8097815" cy="571590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16775" y="151861"/>
            <a:ext cx="3087168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Exotics from QCD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352" y="978153"/>
            <a:ext cx="1498899" cy="5535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0655" y="934362"/>
            <a:ext cx="5709766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Tetraquark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/>
                <a:cs typeface="Arial"/>
              </a:rPr>
              <a:t>compact object formed by (</a:t>
            </a:r>
            <a:r>
              <a:rPr lang="en-US" sz="2400" dirty="0" err="1" smtClean="0">
                <a:latin typeface="Arial"/>
                <a:cs typeface="Arial"/>
              </a:rPr>
              <a:t>Qq</a:t>
            </a:r>
            <a:r>
              <a:rPr lang="en-US" sz="2400" dirty="0" smtClean="0">
                <a:latin typeface="Arial"/>
                <a:cs typeface="Arial"/>
              </a:rPr>
              <a:t>) and (</a:t>
            </a:r>
            <a:r>
              <a:rPr lang="en-US" sz="2400" u="sng" dirty="0" err="1" smtClean="0">
                <a:latin typeface="Arial"/>
                <a:cs typeface="Arial"/>
              </a:rPr>
              <a:t>Qq</a:t>
            </a:r>
            <a:r>
              <a:rPr lang="en-US" sz="2400" dirty="0" smtClean="0">
                <a:latin typeface="Arial"/>
                <a:cs typeface="Arial"/>
              </a:rPr>
              <a:t>)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0655" y="2079502"/>
            <a:ext cx="6069390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Hybrid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/>
                <a:cs typeface="Arial"/>
              </a:rPr>
              <a:t>compact object formed by (Q</a:t>
            </a:r>
            <a:r>
              <a:rPr lang="en-US" sz="2400" u="sng" dirty="0" smtClean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) and gluons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655" y="3180853"/>
            <a:ext cx="5829691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Hadro-Quarkonium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/>
                <a:cs typeface="Arial"/>
              </a:rPr>
              <a:t>compact (Q</a:t>
            </a:r>
            <a:r>
              <a:rPr lang="en-US" sz="2400" u="sng" dirty="0" smtClean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) surrounded by light quarks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0655" y="4267605"/>
            <a:ext cx="5317080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Glueball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/>
                <a:cs typeface="Arial"/>
              </a:rPr>
              <a:t>compact objects made only by gluons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7336" y="5392097"/>
            <a:ext cx="5813010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Hadronic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molecule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/>
                <a:cs typeface="Arial"/>
              </a:rPr>
              <a:t>extended object formed by (</a:t>
            </a:r>
            <a:r>
              <a:rPr lang="en-US" sz="2400" dirty="0" err="1" smtClean="0">
                <a:latin typeface="Arial"/>
                <a:cs typeface="Arial"/>
              </a:rPr>
              <a:t>Q</a:t>
            </a:r>
            <a:r>
              <a:rPr lang="en-US" sz="2400" u="sng" dirty="0" err="1" smtClean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) and (</a:t>
            </a:r>
            <a:r>
              <a:rPr lang="en-US" sz="2400" u="sng" dirty="0" err="1" smtClean="0">
                <a:latin typeface="Arial"/>
                <a:cs typeface="Arial"/>
              </a:rPr>
              <a:t>Q</a:t>
            </a:r>
            <a:r>
              <a:rPr lang="en-US" sz="2400" dirty="0" err="1" smtClean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)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7074" y="6319233"/>
            <a:ext cx="3948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…and do not forget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pentaquark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!!!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94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366" y="948952"/>
            <a:ext cx="3730056" cy="58652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94979" y="151861"/>
            <a:ext cx="6930778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The situation is quite far from being solved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180" y="5622294"/>
            <a:ext cx="4983561" cy="119006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dirty="0" smtClean="0">
                <a:latin typeface="Arial"/>
                <a:cs typeface="Arial"/>
              </a:rPr>
              <a:t>Low production rates for states J</a:t>
            </a:r>
            <a:r>
              <a:rPr lang="en-US" sz="2000" baseline="30000" dirty="0" smtClean="0">
                <a:latin typeface="Arial"/>
                <a:cs typeface="Arial"/>
              </a:rPr>
              <a:t>PC </a:t>
            </a:r>
            <a:r>
              <a:rPr lang="en-US" sz="2000" dirty="0" smtClean="0">
                <a:latin typeface="Arial"/>
                <a:cs typeface="Arial"/>
              </a:rPr>
              <a:t>≠ 1</a:t>
            </a:r>
            <a:r>
              <a:rPr lang="en-US" sz="2000" baseline="30000" dirty="0" smtClean="0">
                <a:latin typeface="Arial"/>
                <a:cs typeface="Arial"/>
              </a:rPr>
              <a:t>--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dirty="0" smtClean="0">
                <a:latin typeface="Arial"/>
                <a:cs typeface="Arial"/>
              </a:rPr>
              <a:t>Impossibility to measure small widths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dirty="0" smtClean="0">
                <a:latin typeface="Arial"/>
                <a:cs typeface="Arial"/>
              </a:rPr>
              <a:t>Higher spin states suppressed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180" y="945054"/>
            <a:ext cx="4983560" cy="820738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Levels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below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open charm threshold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“well understood”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181" y="2327811"/>
            <a:ext cx="4983560" cy="1928733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cs typeface="Arial"/>
              </a:rPr>
              <a:t>Levels 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above</a:t>
            </a:r>
            <a:r>
              <a:rPr lang="en-US" sz="2000" dirty="0">
                <a:cs typeface="Arial"/>
              </a:rPr>
              <a:t> open charm threshold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cs typeface="Arial"/>
              </a:rPr>
              <a:t>the </a:t>
            </a:r>
            <a:r>
              <a:rPr lang="en-US" sz="2000" dirty="0">
                <a:cs typeface="Arial"/>
              </a:rPr>
              <a:t>situation is 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more complex</a:t>
            </a:r>
            <a:r>
              <a:rPr lang="en-US" sz="2000" dirty="0">
                <a:cs typeface="Arial"/>
              </a:rPr>
              <a:t>!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Missing predicted states undiscovered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Unpredicted states discovered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9879" y="4540256"/>
            <a:ext cx="569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?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79388" y="931763"/>
            <a:ext cx="8856662" cy="4183061"/>
            <a:chOff x="179512" y="2204864"/>
            <a:chExt cx="8856984" cy="4183665"/>
          </a:xfrm>
        </p:grpSpPr>
        <p:pic>
          <p:nvPicPr>
            <p:cNvPr id="3" name="Picture 29" descr="http://www.fair-center.de/typo3temp/pics/d6cc14731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204864"/>
              <a:ext cx="8792290" cy="41836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5373314" y="2204864"/>
              <a:ext cx="36631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800">
                  <a:solidFill>
                    <a:srgbClr val="FFFF00"/>
                  </a:solidFill>
                </a:rPr>
                <a:t>Darmstadt (Germany)</a:t>
              </a:r>
            </a:p>
          </p:txBody>
        </p:sp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2267744" y="2708920"/>
              <a:ext cx="106792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4000">
                  <a:solidFill>
                    <a:srgbClr val="FFFF00"/>
                  </a:solidFill>
                </a:rPr>
                <a:t>GSI</a:t>
              </a: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5218" r="-3196"/>
            <a:stretch/>
          </p:blipFill>
          <p:spPr bwMode="auto">
            <a:xfrm>
              <a:off x="7286093" y="4931094"/>
              <a:ext cx="1483254" cy="11685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2116588" y="1730275"/>
            <a:ext cx="3412675" cy="3704240"/>
            <a:chOff x="2116588" y="2276475"/>
            <a:chExt cx="3412675" cy="370424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643438" y="2781300"/>
              <a:ext cx="288925" cy="100806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5" y="2276475"/>
              <a:ext cx="1893888" cy="4635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2116588" y="4369475"/>
              <a:ext cx="1898101" cy="16112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8" t="23262" r="18968" b="19140"/>
          <a:stretch/>
        </p:blipFill>
        <p:spPr bwMode="auto">
          <a:xfrm>
            <a:off x="195082" y="3114036"/>
            <a:ext cx="2061283" cy="20007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4501" y="151861"/>
            <a:ext cx="6471769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sz="2800" dirty="0" smtClean="0">
                <a:latin typeface="Arial"/>
                <a:cs typeface="Arial"/>
              </a:rPr>
              <a:t>acility for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2800" dirty="0" smtClean="0">
                <a:latin typeface="Arial"/>
                <a:cs typeface="Arial"/>
              </a:rPr>
              <a:t>ntiproton and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800" dirty="0" smtClean="0">
                <a:latin typeface="Arial"/>
                <a:cs typeface="Arial"/>
              </a:rPr>
              <a:t>on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800" dirty="0" smtClean="0">
                <a:latin typeface="Arial"/>
                <a:cs typeface="Arial"/>
              </a:rPr>
              <a:t>esearch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325655" y="5263610"/>
            <a:ext cx="2635566" cy="133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de-DE" sz="2000" dirty="0" smtClean="0">
                <a:solidFill>
                  <a:srgbClr val="FF0000"/>
                </a:solidFill>
                <a:cs typeface="Arial" charset="0"/>
              </a:rPr>
              <a:t>High </a:t>
            </a:r>
            <a:r>
              <a:rPr lang="de-DE" sz="2000" dirty="0" err="1">
                <a:solidFill>
                  <a:srgbClr val="FF0000"/>
                </a:solidFill>
                <a:cs typeface="Arial" charset="0"/>
              </a:rPr>
              <a:t>intensity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 charset="0"/>
              </a:rPr>
              <a:t>mode</a:t>
            </a:r>
            <a:endParaRPr lang="de-DE" sz="20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r>
              <a:rPr lang="de-DE" sz="2000" dirty="0">
                <a:solidFill>
                  <a:srgbClr val="FF0000"/>
                </a:solidFill>
                <a:cs typeface="Arial" charset="0"/>
              </a:rPr>
              <a:t>L = </a:t>
            </a:r>
            <a:r>
              <a:rPr lang="de-DE" sz="2000" dirty="0" smtClean="0">
                <a:solidFill>
                  <a:srgbClr val="FF0000"/>
                </a:solidFill>
                <a:cs typeface="Arial" charset="0"/>
              </a:rPr>
              <a:t>2·10</a:t>
            </a:r>
            <a:r>
              <a:rPr lang="de-DE" sz="2000" baseline="30000" dirty="0" smtClean="0">
                <a:solidFill>
                  <a:srgbClr val="FF0000"/>
                </a:solidFill>
                <a:cs typeface="Arial" charset="0"/>
              </a:rPr>
              <a:t>32 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cm</a:t>
            </a:r>
            <a:r>
              <a:rPr lang="de-DE" sz="2000" baseline="30000" dirty="0">
                <a:solidFill>
                  <a:srgbClr val="FF0000"/>
                </a:solidFill>
                <a:cs typeface="Arial" charset="0"/>
              </a:rPr>
              <a:t>-2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 s</a:t>
            </a:r>
            <a:r>
              <a:rPr lang="de-DE" sz="2000" baseline="30000" dirty="0">
                <a:solidFill>
                  <a:srgbClr val="FF0000"/>
                </a:solidFill>
                <a:cs typeface="Arial" charset="0"/>
              </a:rPr>
              <a:t>-1 </a:t>
            </a:r>
            <a:endParaRPr lang="de-DE" sz="20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r>
              <a:rPr lang="de-DE" sz="200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</a:t>
            </a:r>
            <a:r>
              <a:rPr lang="de-DE" sz="2000" baseline="-25000" dirty="0">
                <a:solidFill>
                  <a:srgbClr val="FF0000"/>
                </a:solidFill>
                <a:cs typeface="Arial" charset="0"/>
              </a:rPr>
              <a:t>p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/p = 10</a:t>
            </a:r>
            <a:r>
              <a:rPr lang="de-DE" sz="2000" baseline="30000" dirty="0">
                <a:solidFill>
                  <a:srgbClr val="FF0000"/>
                </a:solidFill>
                <a:cs typeface="Arial" charset="0"/>
              </a:rPr>
              <a:t>-4 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  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r>
              <a:rPr lang="de-DE" sz="2000" dirty="0" err="1" smtClean="0">
                <a:solidFill>
                  <a:srgbClr val="FF0000"/>
                </a:solidFill>
                <a:cs typeface="Arial" charset="0"/>
              </a:rPr>
              <a:t>Electron</a:t>
            </a:r>
            <a:r>
              <a:rPr lang="de-DE" sz="2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cs typeface="Arial" charset="0"/>
              </a:rPr>
              <a:t>cooling</a:t>
            </a: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" charset="0"/>
              <a:buNone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10897" y="5263610"/>
            <a:ext cx="2960461" cy="159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de-DE" sz="2000" dirty="0" smtClean="0">
                <a:solidFill>
                  <a:srgbClr val="B13F9A"/>
                </a:solidFill>
                <a:cs typeface="Arial" charset="0"/>
              </a:rPr>
              <a:t>High </a:t>
            </a:r>
            <a:r>
              <a:rPr lang="de-DE" sz="2000" dirty="0" err="1">
                <a:solidFill>
                  <a:srgbClr val="B13F9A"/>
                </a:solidFill>
                <a:cs typeface="Arial" charset="0"/>
              </a:rPr>
              <a:t>resolution</a:t>
            </a:r>
            <a:r>
              <a:rPr lang="de-DE" sz="2000" dirty="0">
                <a:solidFill>
                  <a:srgbClr val="B13F9A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B13F9A"/>
                </a:solidFill>
                <a:cs typeface="Arial" charset="0"/>
              </a:rPr>
              <a:t>mode</a:t>
            </a:r>
            <a:endParaRPr lang="de-DE" sz="2000" dirty="0">
              <a:solidFill>
                <a:srgbClr val="B13F9A"/>
              </a:solidFill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r>
              <a:rPr lang="de-DE" sz="2000" dirty="0">
                <a:solidFill>
                  <a:srgbClr val="7030A0"/>
                </a:solidFill>
                <a:cs typeface="Arial" charset="0"/>
              </a:rPr>
              <a:t>L = </a:t>
            </a:r>
            <a:r>
              <a:rPr lang="de-DE" sz="2000" dirty="0" smtClean="0">
                <a:solidFill>
                  <a:srgbClr val="7030A0"/>
                </a:solidFill>
                <a:cs typeface="Arial" charset="0"/>
              </a:rPr>
              <a:t>2·10</a:t>
            </a:r>
            <a:r>
              <a:rPr lang="de-DE" sz="2000" baseline="30000" dirty="0" smtClean="0">
                <a:solidFill>
                  <a:srgbClr val="7030A0"/>
                </a:solidFill>
                <a:cs typeface="Arial" charset="0"/>
              </a:rPr>
              <a:t>31 </a:t>
            </a:r>
            <a:r>
              <a:rPr lang="de-DE" sz="2000" dirty="0">
                <a:solidFill>
                  <a:srgbClr val="7030A0"/>
                </a:solidFill>
                <a:cs typeface="Arial" charset="0"/>
              </a:rPr>
              <a:t>cm</a:t>
            </a:r>
            <a:r>
              <a:rPr lang="de-DE" sz="2000" baseline="30000" dirty="0">
                <a:solidFill>
                  <a:srgbClr val="7030A0"/>
                </a:solidFill>
                <a:cs typeface="Arial" charset="0"/>
              </a:rPr>
              <a:t>-2</a:t>
            </a:r>
            <a:r>
              <a:rPr lang="de-DE" sz="2000" dirty="0">
                <a:solidFill>
                  <a:srgbClr val="7030A0"/>
                </a:solidFill>
                <a:cs typeface="Arial" charset="0"/>
              </a:rPr>
              <a:t> s</a:t>
            </a:r>
            <a:r>
              <a:rPr lang="de-DE" sz="2000" baseline="30000" dirty="0">
                <a:solidFill>
                  <a:srgbClr val="7030A0"/>
                </a:solidFill>
                <a:cs typeface="Arial" charset="0"/>
              </a:rPr>
              <a:t>-</a:t>
            </a:r>
            <a:r>
              <a:rPr lang="de-DE" sz="2000" baseline="30000" dirty="0" smtClean="0">
                <a:solidFill>
                  <a:srgbClr val="7030A0"/>
                </a:solidFill>
                <a:cs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r>
              <a:rPr lang="de-DE" sz="2000" dirty="0" smtClean="0">
                <a:solidFill>
                  <a:srgbClr val="7030A0"/>
                </a:solidFill>
                <a:cs typeface="Arial" charset="0"/>
                <a:sym typeface="Symbol" charset="0"/>
              </a:rPr>
              <a:t></a:t>
            </a:r>
            <a:r>
              <a:rPr lang="de-DE" sz="2000" baseline="-25000" dirty="0">
                <a:solidFill>
                  <a:srgbClr val="7030A0"/>
                </a:solidFill>
                <a:cs typeface="Arial" charset="0"/>
              </a:rPr>
              <a:t>p</a:t>
            </a:r>
            <a:r>
              <a:rPr lang="de-DE" sz="2000" dirty="0">
                <a:solidFill>
                  <a:srgbClr val="7030A0"/>
                </a:solidFill>
                <a:cs typeface="Arial" charset="0"/>
              </a:rPr>
              <a:t>/p </a:t>
            </a:r>
            <a:r>
              <a:rPr lang="de-DE" sz="2000" dirty="0" smtClean="0">
                <a:solidFill>
                  <a:srgbClr val="7030A0"/>
                </a:solidFill>
                <a:cs typeface="Arial" charset="0"/>
              </a:rPr>
              <a:t>&lt; 5·10</a:t>
            </a:r>
            <a:r>
              <a:rPr lang="de-DE" sz="2000" baseline="30000" dirty="0">
                <a:solidFill>
                  <a:srgbClr val="7030A0"/>
                </a:solidFill>
                <a:cs typeface="Arial" charset="0"/>
              </a:rPr>
              <a:t>-5 </a:t>
            </a:r>
            <a:r>
              <a:rPr lang="de-DE" sz="2000" dirty="0">
                <a:solidFill>
                  <a:srgbClr val="7030A0"/>
                </a:solidFill>
                <a:cs typeface="Arial" charset="0"/>
              </a:rPr>
              <a:t>   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r>
              <a:rPr lang="de-DE" sz="2000" dirty="0" err="1">
                <a:solidFill>
                  <a:srgbClr val="7030A0"/>
                </a:solidFill>
                <a:cs typeface="Arial" charset="0"/>
              </a:rPr>
              <a:t>Stochastic</a:t>
            </a:r>
            <a:r>
              <a:rPr lang="de-DE" sz="2000" dirty="0">
                <a:solidFill>
                  <a:srgbClr val="7030A0"/>
                </a:solidFill>
                <a:cs typeface="Arial" charset="0"/>
              </a:rPr>
              <a:t>  </a:t>
            </a:r>
            <a:r>
              <a:rPr lang="de-DE" sz="2000" dirty="0" err="1" smtClean="0">
                <a:solidFill>
                  <a:srgbClr val="7030A0"/>
                </a:solidFill>
                <a:cs typeface="Arial" charset="0"/>
              </a:rPr>
              <a:t>cooling</a:t>
            </a: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SzPct val="73000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" charset="0"/>
              <a:buNone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5434515"/>
            <a:ext cx="3222675" cy="127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de-DE" sz="2000" dirty="0" smtClean="0">
                <a:solidFill>
                  <a:schemeClr val="tx2"/>
                </a:solidFill>
                <a:cs typeface="Arial" charset="0"/>
              </a:rPr>
              <a:t>High </a:t>
            </a:r>
            <a:r>
              <a:rPr lang="de-DE" sz="2000" dirty="0" err="1" smtClean="0">
                <a:solidFill>
                  <a:schemeClr val="tx2"/>
                </a:solidFill>
                <a:cs typeface="Arial" charset="0"/>
              </a:rPr>
              <a:t>Energy</a:t>
            </a:r>
            <a:r>
              <a:rPr lang="de-DE" sz="2000" dirty="0" smtClean="0">
                <a:solidFill>
                  <a:schemeClr val="tx2"/>
                </a:solidFill>
                <a:cs typeface="Arial" charset="0"/>
              </a:rPr>
              <a:t> Storage </a:t>
            </a:r>
            <a:r>
              <a:rPr lang="de-DE" sz="2000" dirty="0">
                <a:solidFill>
                  <a:schemeClr val="tx2"/>
                </a:solidFill>
                <a:cs typeface="Arial" charset="0"/>
              </a:rPr>
              <a:t>Ring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" charset="0"/>
              <a:buChar char=""/>
            </a:pPr>
            <a:r>
              <a:rPr lang="de-DE" sz="2000" dirty="0">
                <a:latin typeface="Arial"/>
                <a:cs typeface="Arial"/>
              </a:rPr>
              <a:t>10</a:t>
            </a:r>
            <a:r>
              <a:rPr lang="de-DE" sz="2000" baseline="30000" dirty="0">
                <a:latin typeface="Arial"/>
                <a:cs typeface="Arial"/>
              </a:rPr>
              <a:t>10</a:t>
            </a:r>
            <a:r>
              <a:rPr lang="de-DE" sz="2000" dirty="0">
                <a:latin typeface="Arial"/>
                <a:cs typeface="Arial"/>
              </a:rPr>
              <a:t>-10</a:t>
            </a:r>
            <a:r>
              <a:rPr lang="de-DE" sz="2000" baseline="30000" dirty="0">
                <a:latin typeface="Arial"/>
                <a:cs typeface="Arial"/>
              </a:rPr>
              <a:t>11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antiprotons</a:t>
            </a:r>
            <a:endParaRPr lang="de-DE" sz="2000" dirty="0">
              <a:latin typeface="Arial"/>
              <a:cs typeface="Arial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" charset="0"/>
              <a:buChar char=""/>
            </a:pPr>
            <a:r>
              <a:rPr lang="de-DE" sz="2000" dirty="0" smtClean="0">
                <a:cs typeface="Arial" charset="0"/>
              </a:rPr>
              <a:t>p </a:t>
            </a:r>
            <a:r>
              <a:rPr lang="de-DE" sz="2000" dirty="0">
                <a:cs typeface="Arial" charset="0"/>
              </a:rPr>
              <a:t>= 1.5 – 15 </a:t>
            </a:r>
            <a:r>
              <a:rPr lang="de-DE" sz="2000" dirty="0" err="1">
                <a:cs typeface="Arial" charset="0"/>
              </a:rPr>
              <a:t>GeV</a:t>
            </a:r>
            <a:r>
              <a:rPr lang="de-DE" sz="2000" dirty="0">
                <a:cs typeface="Arial" charset="0"/>
              </a:rPr>
              <a:t>/</a:t>
            </a:r>
            <a:r>
              <a:rPr lang="de-DE" sz="2000" dirty="0" smtClean="0">
                <a:cs typeface="Arial" charset="0"/>
              </a:rPr>
              <a:t>c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charset="0"/>
              <a:buChar char=""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" charset="0"/>
              <a:buNone/>
            </a:pPr>
            <a:endParaRPr lang="de-DE" sz="2000" dirty="0">
              <a:solidFill>
                <a:srgbClr val="000066"/>
              </a:solidFill>
              <a:latin typeface="Comic Sans MS" charset="0"/>
              <a:cs typeface="Times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2867635" y="5775873"/>
            <a:ext cx="355040" cy="80892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71910" y="969031"/>
            <a:ext cx="9037165" cy="5844239"/>
            <a:chOff x="71905" y="1046817"/>
            <a:chExt cx="9036599" cy="5844545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1905" y="1046817"/>
              <a:ext cx="9036599" cy="5838517"/>
              <a:chOff x="71905" y="875417"/>
              <a:chExt cx="9036599" cy="5838517"/>
            </a:xfrm>
          </p:grpSpPr>
          <p:pic>
            <p:nvPicPr>
              <p:cNvPr id="9" name="Picture 4" descr="C:\Users\spataro\Desktop\Picture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" t="1202" r="784" b="1202"/>
              <a:stretch>
                <a:fillRect/>
              </a:stretch>
            </p:blipFill>
            <p:spPr bwMode="auto">
              <a:xfrm>
                <a:off x="71905" y="875417"/>
                <a:ext cx="9036599" cy="5838517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1924" y="981169"/>
                <a:ext cx="4859033" cy="36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>
              <a:off x="165671" y="5821387"/>
              <a:ext cx="4368801" cy="1069975"/>
            </a:xfrm>
            <a:prstGeom prst="roundRect">
              <a:avLst>
                <a:gd name="adj" fmla="val 16667"/>
              </a:avLst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sz="2400" u="sng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p</a:t>
              </a:r>
              <a:r>
                <a:rPr lang="en-US" sz="2400" dirty="0">
                  <a:latin typeface="Arial"/>
                  <a:ea typeface="+mn-ea"/>
                  <a:cs typeface="Arial"/>
                </a:rPr>
                <a:t>p, </a:t>
              </a:r>
              <a:r>
                <a:rPr lang="en-US" sz="2400" u="sng" dirty="0" err="1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p</a:t>
              </a:r>
              <a:r>
                <a:rPr lang="en-US" sz="2400" dirty="0" err="1">
                  <a:latin typeface="Arial"/>
                  <a:ea typeface="+mn-ea"/>
                  <a:cs typeface="Arial"/>
                </a:rPr>
                <a:t>A</a:t>
              </a:r>
              <a:r>
                <a:rPr lang="en-US" sz="2400" dirty="0">
                  <a:latin typeface="Arial"/>
                  <a:ea typeface="+mn-ea"/>
                  <a:cs typeface="Arial"/>
                </a:rPr>
                <a:t> collisions</a:t>
              </a:r>
            </a:p>
            <a:p>
              <a:pPr>
                <a:lnSpc>
                  <a:spcPct val="120000"/>
                </a:lnSpc>
                <a:defRPr/>
              </a:pPr>
              <a:r>
                <a:rPr lang="en-US" sz="2400" dirty="0">
                  <a:latin typeface="Arial"/>
                  <a:ea typeface="+mn-ea"/>
                  <a:cs typeface="Arial"/>
                </a:rPr>
                <a:t>1.5</a:t>
              </a:r>
              <a:r>
                <a:rPr lang="en-US" sz="2400" dirty="0">
                  <a:latin typeface="Arial"/>
                  <a:ea typeface="+mn-ea"/>
                  <a:cs typeface="Arial"/>
                  <a:sym typeface="Symbol" pitchFamily="18" charset="2"/>
                </a:rPr>
                <a:t></a:t>
              </a:r>
              <a:r>
                <a:rPr lang="en-US" sz="2400" dirty="0">
                  <a:latin typeface="Arial"/>
                  <a:ea typeface="+mn-ea"/>
                  <a:cs typeface="Arial"/>
                </a:rPr>
                <a:t>15 </a:t>
              </a:r>
              <a:r>
                <a:rPr lang="en-US" sz="2400" dirty="0" err="1">
                  <a:latin typeface="Arial"/>
                  <a:ea typeface="+mn-ea"/>
                  <a:cs typeface="Arial"/>
                </a:rPr>
                <a:t>GeV</a:t>
              </a:r>
              <a:r>
                <a:rPr lang="en-US" sz="2400" dirty="0">
                  <a:latin typeface="Arial"/>
                  <a:ea typeface="+mn-ea"/>
                  <a:cs typeface="Arial"/>
                </a:rPr>
                <a:t>/c (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p</a:t>
              </a:r>
              <a:r>
                <a:rPr lang="en-US" sz="2400" dirty="0">
                  <a:latin typeface="Arial"/>
                  <a:ea typeface="+mn-ea"/>
                  <a:cs typeface="Arial"/>
                </a:rPr>
                <a:t> momentum)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36171" y="151861"/>
            <a:ext cx="4048409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The PANDA Experiment 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35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4"/>
          <a:stretch>
            <a:fillRect/>
          </a:stretch>
        </p:blipFill>
        <p:spPr bwMode="auto">
          <a:xfrm>
            <a:off x="179388" y="2928663"/>
            <a:ext cx="3028950" cy="18720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2"/>
          <a:stretch>
            <a:fillRect/>
          </a:stretch>
        </p:blipFill>
        <p:spPr bwMode="auto">
          <a:xfrm>
            <a:off x="179388" y="4891218"/>
            <a:ext cx="3028950" cy="189742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4439" y="151861"/>
            <a:ext cx="6611856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What about proton-antiproton collisions?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b="36031"/>
          <a:stretch/>
        </p:blipFill>
        <p:spPr bwMode="auto">
          <a:xfrm>
            <a:off x="179388" y="911891"/>
            <a:ext cx="3028950" cy="1913107"/>
          </a:xfrm>
          <a:prstGeom prst="rect">
            <a:avLst/>
          </a:prstGeom>
          <a:solidFill>
            <a:srgbClr val="FF0000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62522" y="911891"/>
            <a:ext cx="5591957" cy="192873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In </a:t>
            </a:r>
            <a:r>
              <a:rPr lang="en-US" sz="2000" dirty="0" err="1" smtClean="0">
                <a:solidFill>
                  <a:srgbClr val="FF0000"/>
                </a:solidFill>
              </a:rPr>
              <a:t>e+e</a:t>
            </a:r>
            <a:r>
              <a:rPr lang="en-US" sz="2000" dirty="0" smtClean="0">
                <a:solidFill>
                  <a:srgbClr val="FF0000"/>
                </a:solidFill>
              </a:rPr>
              <a:t>- collisions: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Formation only of 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 states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Production of other states by decays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Width measurements dominated by detector resolution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362522" y="3710769"/>
            <a:ext cx="5591957" cy="2298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In proton-antiproton collisions: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Annihilation of all the quarks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All quantum number accessible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Rich gluon environment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Width measurements dominated by beam resolution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998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22375"/>
            <a:ext cx="8858250" cy="4943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6419" y="151861"/>
            <a:ext cx="4527908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Demonstration: the </a:t>
            </a:r>
            <a:r>
              <a:rPr lang="en-US" sz="2800" dirty="0" err="1" smtClean="0">
                <a:latin typeface="Arial"/>
                <a:cs typeface="Arial"/>
              </a:rPr>
              <a:t>χ</a:t>
            </a:r>
            <a:r>
              <a:rPr lang="en-US" sz="2800" baseline="-25000" dirty="0" err="1" smtClean="0">
                <a:latin typeface="Arial"/>
                <a:cs typeface="Arial"/>
              </a:rPr>
              <a:t>c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c</a:t>
            </a:r>
            <a:r>
              <a:rPr lang="en-US" sz="2800" dirty="0" smtClean="0">
                <a:latin typeface="Arial"/>
                <a:cs typeface="Arial"/>
              </a:rPr>
              <a:t>ase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71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4390" y="151861"/>
            <a:ext cx="4877303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The Fundamental </a:t>
            </a:r>
            <a:r>
              <a:rPr lang="en-US" sz="2800" dirty="0">
                <a:solidFill>
                  <a:srgbClr val="FF0000"/>
                </a:solidFill>
              </a:rPr>
              <a:t>Q</a:t>
            </a:r>
            <a:r>
              <a:rPr lang="en-US" sz="2800" dirty="0" smtClean="0">
                <a:solidFill>
                  <a:srgbClr val="FF0000"/>
                </a:solidFill>
              </a:rPr>
              <a:t>uestions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32" y="2651126"/>
            <a:ext cx="3969418" cy="38867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2712" y="2651125"/>
            <a:ext cx="4766761" cy="38867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Ø"/>
            </a:pPr>
            <a:r>
              <a:rPr lang="en-US" sz="2000" dirty="0" smtClean="0">
                <a:latin typeface="+mn-lt"/>
              </a:rPr>
              <a:t>Confinement: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Why are there no free quarks? </a:t>
            </a:r>
          </a:p>
          <a:p>
            <a:pPr algn="just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Ø"/>
            </a:pPr>
            <a:r>
              <a:rPr lang="en-US" sz="2000" dirty="0">
                <a:latin typeface="+mn-lt"/>
              </a:rPr>
              <a:t>Hadron </a:t>
            </a:r>
            <a:r>
              <a:rPr lang="en-US" sz="2000" dirty="0" smtClean="0">
                <a:latin typeface="+mn-lt"/>
              </a:rPr>
              <a:t>mass: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Where is the mass of the proton coming from? </a:t>
            </a:r>
          </a:p>
          <a:p>
            <a:pPr algn="just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Ø"/>
            </a:pPr>
            <a:r>
              <a:rPr lang="en-US" sz="2000" dirty="0">
                <a:latin typeface="+mn-lt"/>
              </a:rPr>
              <a:t>Are there other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color neutral </a:t>
            </a:r>
            <a:r>
              <a:rPr lang="en-US" sz="2000" dirty="0" smtClean="0">
                <a:latin typeface="+mn-lt"/>
              </a:rPr>
              <a:t>objects</a:t>
            </a:r>
            <a:r>
              <a:rPr lang="en-US" sz="2000" dirty="0">
                <a:latin typeface="+mn-lt"/>
              </a:rPr>
              <a:t>? </a:t>
            </a:r>
          </a:p>
          <a:p>
            <a:pPr algn="just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Ø"/>
            </a:pPr>
            <a:r>
              <a:rPr lang="en-US" sz="2000" dirty="0">
                <a:latin typeface="+mn-lt"/>
              </a:rPr>
              <a:t>What is the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structure</a:t>
            </a:r>
            <a:r>
              <a:rPr lang="en-US" sz="2000" dirty="0">
                <a:latin typeface="+mn-lt"/>
              </a:rPr>
              <a:t> of the </a:t>
            </a:r>
            <a:r>
              <a:rPr lang="en-US" sz="2000" dirty="0" smtClean="0">
                <a:latin typeface="+mn-lt"/>
              </a:rPr>
              <a:t>nucleon</a:t>
            </a:r>
            <a:r>
              <a:rPr lang="en-US" sz="2000" dirty="0">
                <a:latin typeface="+mn-lt"/>
              </a:rPr>
              <a:t>? </a:t>
            </a:r>
          </a:p>
          <a:p>
            <a:pPr algn="just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Ø"/>
            </a:pPr>
            <a:r>
              <a:rPr lang="en-US" sz="2000" dirty="0">
                <a:latin typeface="+mn-lt"/>
              </a:rPr>
              <a:t>What are the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spin</a:t>
            </a:r>
            <a:r>
              <a:rPr lang="en-US" sz="2000" dirty="0">
                <a:latin typeface="+mn-lt"/>
              </a:rPr>
              <a:t> degrees of freedom? </a:t>
            </a:r>
          </a:p>
          <a:p>
            <a:pPr algn="just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452" y="1262303"/>
            <a:ext cx="8225028" cy="9664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dirty="0">
                <a:solidFill>
                  <a:srgbClr val="000099"/>
                </a:solidFill>
                <a:ea typeface="Verdana" pitchFamily="-112" charset="0"/>
                <a:cs typeface="Verdana" pitchFamily="-112" charset="0"/>
              </a:rPr>
              <a:t>QCD gives  a complete description of the strong interaction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 dirty="0">
                <a:solidFill>
                  <a:srgbClr val="FF0000"/>
                </a:solidFill>
                <a:ea typeface="Verdana" pitchFamily="-112" charset="0"/>
                <a:cs typeface="Verdana" pitchFamily="-112" charset="0"/>
              </a:rPr>
              <a:t>but it leads to equations hard to solve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0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69" r="1572"/>
          <a:stretch/>
        </p:blipFill>
        <p:spPr>
          <a:xfrm>
            <a:off x="180000" y="964416"/>
            <a:ext cx="8820000" cy="2815096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722" y="151861"/>
            <a:ext cx="3995302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Rich gluon environment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831" y="4150986"/>
            <a:ext cx="8674169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Gluon rich process creates </a:t>
            </a:r>
            <a:r>
              <a:rPr lang="en-US" sz="2400" dirty="0" err="1">
                <a:solidFill>
                  <a:srgbClr val="0000FF"/>
                </a:solidFill>
                <a:latin typeface="Arial"/>
                <a:cs typeface="Arial"/>
              </a:rPr>
              <a:t>gluonic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excitation in a direct way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latin typeface="Arial"/>
                <a:cs typeface="Arial"/>
              </a:rPr>
              <a:t>Access to both exotic and non-exotic quantum numbers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Highest precision for direct formation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Access to both light and charm energy range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UNIQUE to PANDA</a:t>
            </a:r>
          </a:p>
        </p:txBody>
      </p:sp>
    </p:spTree>
    <p:extLst>
      <p:ext uri="{BB962C8B-B14F-4D97-AF65-F5344CB8AC3E}">
        <p14:creationId xmlns:p14="http://schemas.microsoft.com/office/powerpoint/2010/main" val="206704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" y="1040152"/>
            <a:ext cx="8757217" cy="5555449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48011" y="151861"/>
            <a:ext cx="4224725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Rich gluon environment!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49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7986" y="151861"/>
            <a:ext cx="3604787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XYZ rates in PANDA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1308" y="1865911"/>
            <a:ext cx="7489885" cy="1658687"/>
            <a:chOff x="3905447" y="945863"/>
            <a:chExt cx="5074692" cy="1084086"/>
          </a:xfrm>
        </p:grpSpPr>
        <p:sp>
          <p:nvSpPr>
            <p:cNvPr id="10" name="Rectangle 9"/>
            <p:cNvSpPr/>
            <p:nvPr/>
          </p:nvSpPr>
          <p:spPr>
            <a:xfrm>
              <a:off x="3905447" y="945863"/>
              <a:ext cx="5074692" cy="108408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&lt;&lt;&lt;</a:t>
              </a:r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3722" y="959518"/>
              <a:ext cx="5006417" cy="6230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2757" y="1582564"/>
              <a:ext cx="3257883" cy="44738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17941" y="870903"/>
            <a:ext cx="3441968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Detailed balance method</a:t>
            </a:r>
          </a:p>
          <a:p>
            <a:pPr marL="342900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Scaling widths if unknown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493" y="5548806"/>
            <a:ext cx="8545929" cy="119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For comparison: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Belle: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	~1500 X(3872) in 4 years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BESIII: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	~1200 Y(4260) per day, but ~20 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</a:rPr>
              <a:t>γX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(3872) events in ~4 weeks 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24410"/>
              </p:ext>
            </p:extLst>
          </p:nvPr>
        </p:nvGraphicFramePr>
        <p:xfrm>
          <a:off x="219884" y="3666985"/>
          <a:ext cx="865367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466"/>
                <a:gridCol w="2397364"/>
                <a:gridCol w="2514424"/>
                <a:gridCol w="216341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Resonance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Cross Section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Luminosity</a:t>
                      </a:r>
                    </a:p>
                    <a:p>
                      <a:pPr algn="ctr"/>
                      <a:r>
                        <a:rPr lang="en-US" sz="2000" dirty="0" smtClean="0"/>
                        <a:t>8.64 pb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/day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Resolution 0.864 pb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/day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X(3872)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</a:t>
                      </a:r>
                      <a:r>
                        <a:rPr lang="en-US" sz="2000" dirty="0" err="1" smtClean="0"/>
                        <a:t>nb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432000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43200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Y(4260)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[0.077 – 2.2] </a:t>
                      </a:r>
                      <a:r>
                        <a:rPr lang="en-US" sz="2000" dirty="0" err="1" smtClean="0"/>
                        <a:t>nb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665 - 19000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67 – 1900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Z(3900)</a:t>
                      </a:r>
                      <a:r>
                        <a:rPr lang="en-US" sz="2000" baseline="30000" dirty="0" smtClean="0"/>
                        <a:t>+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[0.017</a:t>
                      </a:r>
                      <a:r>
                        <a:rPr lang="en-US" sz="2000" baseline="0" dirty="0" smtClean="0"/>
                        <a:t> – 0.473</a:t>
                      </a:r>
                      <a:r>
                        <a:rPr lang="en-US" sz="2000" dirty="0" smtClean="0"/>
                        <a:t>] </a:t>
                      </a:r>
                      <a:r>
                        <a:rPr lang="en-US" sz="2000" dirty="0" err="1" smtClean="0"/>
                        <a:t>nb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140 - 4050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 – 405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76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9" y="956148"/>
            <a:ext cx="4107088" cy="323286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57434" y="151861"/>
            <a:ext cx="5805904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X(3872) </a:t>
            </a:r>
            <a:r>
              <a:rPr lang="en-US" sz="2800" dirty="0" err="1" smtClean="0">
                <a:latin typeface="Arial"/>
                <a:cs typeface="Arial"/>
              </a:rPr>
              <a:t>lineshape</a:t>
            </a:r>
            <a:r>
              <a:rPr lang="en-US" sz="2800" dirty="0" smtClean="0">
                <a:latin typeface="Arial"/>
                <a:cs typeface="Arial"/>
              </a:rPr>
              <a:t> scan in PANDA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09" y="928635"/>
            <a:ext cx="4358818" cy="326037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59093" y="4188316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40 days of data taking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10" y="4601584"/>
            <a:ext cx="5275284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Goal: Width measurement of X(3872)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20x better resolution than B-factories 					(challenge 50-100keV)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PDG </a:t>
            </a:r>
            <a:r>
              <a:rPr lang="it-IT" sz="2000" dirty="0" err="1">
                <a:solidFill>
                  <a:srgbClr val="0000FF"/>
                </a:solidFill>
                <a:latin typeface="Arial"/>
                <a:cs typeface="Arial"/>
              </a:rPr>
              <a:t>upper</a:t>
            </a:r>
            <a:r>
              <a:rPr lang="it-IT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FF"/>
                </a:solidFill>
                <a:latin typeface="Arial"/>
                <a:cs typeface="Arial"/>
              </a:rPr>
              <a:t>limit</a:t>
            </a:r>
            <a:r>
              <a:rPr lang="it-IT" sz="2000" dirty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lang="it-IT" sz="2000" dirty="0" err="1" smtClean="0">
                <a:solidFill>
                  <a:srgbClr val="0000FF"/>
                </a:solidFill>
                <a:latin typeface="Arial"/>
                <a:cs typeface="Arial"/>
              </a:rPr>
              <a:t>Γ</a:t>
            </a: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&lt;</a:t>
            </a:r>
            <a:r>
              <a:rPr lang="it-IT" sz="2000" dirty="0">
                <a:solidFill>
                  <a:srgbClr val="0000FF"/>
                </a:solidFill>
                <a:latin typeface="Arial"/>
                <a:cs typeface="Arial"/>
              </a:rPr>
              <a:t>1.2 </a:t>
            </a:r>
            <a:r>
              <a:rPr lang="it-IT" sz="2000" dirty="0" err="1">
                <a:solidFill>
                  <a:srgbClr val="0000FF"/>
                </a:solidFill>
                <a:latin typeface="Arial"/>
                <a:cs typeface="Arial"/>
              </a:rPr>
              <a:t>MeV</a:t>
            </a:r>
            <a:r>
              <a:rPr lang="it-IT" sz="2000" dirty="0">
                <a:solidFill>
                  <a:srgbClr val="0000FF"/>
                </a:solidFill>
                <a:latin typeface="Arial"/>
                <a:cs typeface="Arial"/>
              </a:rPr>
              <a:t> @ 90% </a:t>
            </a: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C.L.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994" y="4683514"/>
            <a:ext cx="3481876" cy="1986197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2523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4" y="1008709"/>
            <a:ext cx="2800190" cy="19716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6751" y="4128605"/>
            <a:ext cx="4252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 err="1" smtClean="0">
                <a:solidFill>
                  <a:srgbClr val="FF0000"/>
                </a:solidFill>
                <a:latin typeface="Arial"/>
                <a:cs typeface="Arial"/>
              </a:rPr>
              <a:t>Antiproton-deuteron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Arial"/>
                <a:cs typeface="Arial"/>
              </a:rPr>
              <a:t>collisions</a:t>
            </a:r>
            <a:endParaRPr lang="it-IT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5030" y="4422315"/>
            <a:ext cx="5688012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63538" indent="-363538" algn="just">
              <a:lnSpc>
                <a:spcPct val="150000"/>
              </a:lnSpc>
              <a:buFont typeface="Wingdings" charset="0"/>
              <a:buChar char="Ø"/>
            </a:pP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neutron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almost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 on-</a:t>
            </a: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shell</a:t>
            </a:r>
            <a:endParaRPr lang="it-IT" sz="24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63538" indent="-363538" algn="just">
              <a:lnSpc>
                <a:spcPct val="150000"/>
              </a:lnSpc>
              <a:buFont typeface="Wingdings" charset="0"/>
              <a:buChar char="Ø"/>
            </a:pPr>
            <a:r>
              <a:rPr lang="en-US" sz="2400" dirty="0">
                <a:solidFill>
                  <a:srgbClr val="000099"/>
                </a:solidFill>
                <a:latin typeface="Arial"/>
                <a:cs typeface="Arial"/>
              </a:rPr>
              <a:t>proton is a ‘spectator’ </a:t>
            </a: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p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 ~ 50 </a:t>
            </a: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MeV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/c</a:t>
            </a:r>
          </a:p>
          <a:p>
            <a:pPr marL="363538" indent="-363538" algn="just">
              <a:lnSpc>
                <a:spcPct val="150000"/>
              </a:lnSpc>
              <a:buFont typeface="Wingdings" charset="0"/>
              <a:buChar char="Ø"/>
            </a:pP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spectator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proton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9"/>
                </a:solidFill>
                <a:latin typeface="Arial"/>
                <a:cs typeface="Arial"/>
              </a:rPr>
              <a:t>not</a:t>
            </a:r>
            <a:r>
              <a:rPr lang="it-IT" sz="24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9"/>
                </a:solidFill>
                <a:latin typeface="Arial"/>
                <a:cs typeface="Arial"/>
              </a:rPr>
              <a:t>visible</a:t>
            </a:r>
            <a:endParaRPr lang="it-IT" sz="24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63538" indent="-363538" algn="just">
              <a:lnSpc>
                <a:spcPct val="150000"/>
              </a:lnSpc>
              <a:buFont typeface="Wingdings" charset="0"/>
              <a:buChar char="Ø"/>
            </a:pPr>
            <a:r>
              <a:rPr lang="it-IT" sz="2400" dirty="0" smtClean="0">
                <a:solidFill>
                  <a:srgbClr val="000099"/>
                </a:solidFill>
                <a:latin typeface="Arial"/>
                <a:cs typeface="Arial"/>
              </a:rPr>
              <a:t>UNIQUE with PANDA</a:t>
            </a:r>
            <a:endParaRPr lang="it-IT" sz="24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3" y="3107899"/>
            <a:ext cx="2800190" cy="19716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68724" y="151861"/>
            <a:ext cx="3383330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Z states in PANDA?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14043"/>
          <a:stretch/>
        </p:blipFill>
        <p:spPr>
          <a:xfrm>
            <a:off x="185030" y="1019654"/>
            <a:ext cx="3390043" cy="28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1" y="3668889"/>
            <a:ext cx="4374444" cy="3114713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891" y="3668889"/>
            <a:ext cx="4374444" cy="3114713"/>
          </a:xfrm>
          <a:prstGeom prst="rect">
            <a:avLst/>
          </a:prstGeom>
          <a:ln w="28575" cmpd="sng">
            <a:solidFill>
              <a:srgbClr val="66006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07670" y="151861"/>
            <a:ext cx="7609124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Search for states with high angular momentum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096" y="4013708"/>
            <a:ext cx="1948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2 </a:t>
            </a:r>
            <a:r>
              <a:rPr lang="en-US" sz="3200" baseline="30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P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(</a:t>
            </a:r>
            <a:r>
              <a:rPr lang="en-US" sz="3200" dirty="0" err="1" smtClean="0">
                <a:solidFill>
                  <a:srgbClr val="0000FF"/>
                </a:solidFill>
              </a:rPr>
              <a:t>h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sz="3200" dirty="0" smtClean="0">
                <a:solidFill>
                  <a:srgbClr val="0000FF"/>
                </a:solidFill>
              </a:rPr>
              <a:t>’)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4018" y="4013708"/>
            <a:ext cx="1081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1 </a:t>
            </a:r>
            <a:r>
              <a:rPr lang="en-US" sz="3200" baseline="30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F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7279" y="1378574"/>
            <a:ext cx="4216970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Test of flavor independence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High L suppressed in </a:t>
            </a:r>
            <a:r>
              <a:rPr lang="en-US" sz="2000" dirty="0" err="1" smtClean="0">
                <a:solidFill>
                  <a:srgbClr val="FF0000"/>
                </a:solidFill>
              </a:rPr>
              <a:t>e+e</a:t>
            </a:r>
            <a:r>
              <a:rPr lang="en-US" sz="2000" dirty="0" smtClean="0">
                <a:solidFill>
                  <a:srgbClr val="FF0000"/>
                </a:solidFill>
              </a:rPr>
              <a:t>- factories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21" y="931065"/>
            <a:ext cx="4672566" cy="1996460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54889" y="2941801"/>
            <a:ext cx="423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</a:rPr>
              <a:t>2 </a:t>
            </a:r>
            <a:r>
              <a:rPr lang="en-US" sz="2000" baseline="30000" dirty="0" smtClean="0">
                <a:solidFill>
                  <a:srgbClr val="0000FF"/>
                </a:solidFill>
              </a:rPr>
              <a:t>1</a:t>
            </a:r>
            <a:r>
              <a:rPr lang="en-US" sz="2000" dirty="0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sz="2000" dirty="0" smtClean="0">
                <a:solidFill>
                  <a:srgbClr val="0000FF"/>
                </a:solidFill>
              </a:rPr>
              <a:t> state partner of </a:t>
            </a:r>
            <a:r>
              <a:rPr lang="en-US" sz="2000" dirty="0" err="1" smtClean="0">
                <a:solidFill>
                  <a:srgbClr val="0000FF"/>
                </a:solidFill>
              </a:rPr>
              <a:t>h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’ (Belle)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</a:rPr>
              <a:t>Large width, close to thresholds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4891" y="2941800"/>
            <a:ext cx="4455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660066"/>
                </a:solidFill>
              </a:rPr>
              <a:t>1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baseline="30000" dirty="0" smtClean="0">
                <a:solidFill>
                  <a:srgbClr val="660066"/>
                </a:solidFill>
              </a:rPr>
              <a:t>3</a:t>
            </a:r>
            <a:r>
              <a:rPr lang="en-US" sz="2000" dirty="0" smtClean="0">
                <a:solidFill>
                  <a:srgbClr val="660066"/>
                </a:solidFill>
              </a:rPr>
              <a:t>F</a:t>
            </a:r>
            <a:r>
              <a:rPr lang="en-US" sz="2000" baseline="-25000" dirty="0">
                <a:solidFill>
                  <a:srgbClr val="660066"/>
                </a:solidFill>
              </a:rPr>
              <a:t>4</a:t>
            </a:r>
            <a:r>
              <a:rPr lang="en-US" sz="2000" dirty="0" smtClean="0">
                <a:solidFill>
                  <a:srgbClr val="660066"/>
                </a:solidFill>
              </a:rPr>
              <a:t> no partner observed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660066"/>
                </a:solidFill>
              </a:rPr>
              <a:t>Suppressed in </a:t>
            </a:r>
            <a:r>
              <a:rPr lang="en-US" sz="2000" dirty="0" err="1" smtClean="0">
                <a:solidFill>
                  <a:srgbClr val="660066"/>
                </a:solidFill>
              </a:rPr>
              <a:t>e+e</a:t>
            </a:r>
            <a:r>
              <a:rPr lang="en-US" sz="2000" dirty="0" smtClean="0">
                <a:solidFill>
                  <a:srgbClr val="660066"/>
                </a:solidFill>
              </a:rPr>
              <a:t>- factories (J=4)</a:t>
            </a:r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7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1656" y="151861"/>
            <a:ext cx="4257475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What about open charm?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193" y="2356850"/>
            <a:ext cx="8610600" cy="4041775"/>
            <a:chOff x="179388" y="2508716"/>
            <a:chExt cx="8610600" cy="404177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2508716"/>
              <a:ext cx="8610600" cy="404177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7813560" y="2968248"/>
              <a:ext cx="72000" cy="72000"/>
            </a:xfrm>
            <a:prstGeom prst="ellipse">
              <a:avLst/>
            </a:prstGeom>
            <a:solidFill>
              <a:srgbClr val="FFFF66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82638" y="2985024"/>
              <a:ext cx="119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D</a:t>
              </a:r>
              <a:r>
                <a:rPr lang="en-US" i="1" baseline="-25000" dirty="0" err="1" smtClean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sJ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(2860)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</p:grpSp>
      <p:pic>
        <p:nvPicPr>
          <p:cNvPr id="7" name="Picture 47" descr="ds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3" y="924023"/>
            <a:ext cx="1408101" cy="13594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813896" y="924023"/>
            <a:ext cx="182694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Light-</a:t>
            </a:r>
            <a:r>
              <a:rPr lang="it-IT" sz="2400" dirty="0" err="1" smtClean="0">
                <a:solidFill>
                  <a:srgbClr val="FF0000"/>
                </a:solidFill>
                <a:latin typeface="Arial"/>
                <a:cs typeface="Arial"/>
              </a:rPr>
              <a:t>Heavy</a:t>
            </a:r>
            <a:endParaRPr lang="it-IT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sz="2400" dirty="0" err="1" smtClean="0">
                <a:solidFill>
                  <a:srgbClr val="FF0000"/>
                </a:solidFill>
                <a:latin typeface="Arial"/>
                <a:cs typeface="Arial"/>
              </a:rPr>
              <a:t>system</a:t>
            </a:r>
            <a:endParaRPr lang="it-IT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55968" y="6381788"/>
            <a:ext cx="7369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 err="1" smtClean="0">
                <a:solidFill>
                  <a:srgbClr val="FF0000"/>
                </a:solidFill>
                <a:latin typeface="Arial"/>
                <a:cs typeface="Arial"/>
              </a:rPr>
              <a:t>Problems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it-IT" sz="2400" dirty="0" err="1" smtClean="0">
                <a:solidFill>
                  <a:srgbClr val="FF0000"/>
                </a:solidFill>
                <a:latin typeface="Arial"/>
                <a:cs typeface="Arial"/>
              </a:rPr>
              <a:t>explaining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masses of all known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…</a:t>
            </a:r>
            <a:endParaRPr lang="it-IT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317210" y="1093442"/>
            <a:ext cx="4486583" cy="119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Degenerate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states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with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respect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to c spin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degree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of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freedom</a:t>
            </a:r>
            <a:endParaRPr lang="it-IT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Total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J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of light quark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is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conserved</a:t>
            </a:r>
            <a:endParaRPr lang="it-IT" sz="2000" dirty="0">
              <a:solidFill>
                <a:srgbClr val="0000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56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689" y="3504673"/>
            <a:ext cx="4149596" cy="2831055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62" y="3504673"/>
            <a:ext cx="4431416" cy="2811769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783925" y="151861"/>
            <a:ext cx="3552944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D</a:t>
            </a:r>
            <a:r>
              <a:rPr lang="en-US" sz="2800" baseline="-25000" dirty="0" smtClean="0">
                <a:latin typeface="Arial"/>
                <a:cs typeface="Arial"/>
              </a:rPr>
              <a:t>s0</a:t>
            </a:r>
            <a:r>
              <a:rPr lang="en-US" sz="2800" baseline="30000" dirty="0" smtClean="0"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(2317) in PANDA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6169" y="6341107"/>
            <a:ext cx="655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Width determination better than 100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keV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seems feasible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43" y="1061897"/>
            <a:ext cx="3094248" cy="823240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329" y="2172457"/>
            <a:ext cx="3978839" cy="64987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54039" y="1006485"/>
            <a:ext cx="5134739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Precise measurement of mass and width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T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heoretical interpretation sensitive to 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Γ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819" y="2977831"/>
            <a:ext cx="427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Energy scan with recoil @ threshold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32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385" y="151861"/>
            <a:ext cx="4418035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Di-baryons in </a:t>
            </a:r>
            <a:r>
              <a:rPr lang="en-US" sz="2800" u="sng" dirty="0" err="1" smtClean="0">
                <a:latin typeface="Arial"/>
                <a:cs typeface="Arial"/>
              </a:rPr>
              <a:t>p</a:t>
            </a:r>
            <a:r>
              <a:rPr lang="en-US" sz="2800" dirty="0" err="1" smtClean="0">
                <a:latin typeface="Arial"/>
                <a:cs typeface="Arial"/>
              </a:rPr>
              <a:t>p</a:t>
            </a:r>
            <a:r>
              <a:rPr lang="en-US" sz="2800" dirty="0" smtClean="0">
                <a:latin typeface="Arial"/>
                <a:cs typeface="Arial"/>
              </a:rPr>
              <a:t> collisions 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6" y="1051116"/>
            <a:ext cx="2543710" cy="179631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/>
          <a:stretch>
            <a:fillRect/>
          </a:stretch>
        </p:blipFill>
        <p:spPr bwMode="auto">
          <a:xfrm>
            <a:off x="218315" y="2926681"/>
            <a:ext cx="2538531" cy="179631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23494" y="4784957"/>
            <a:ext cx="2533352" cy="1779313"/>
            <a:chOff x="5292081" y="3933312"/>
            <a:chExt cx="3852000" cy="2304000"/>
          </a:xfrm>
        </p:grpSpPr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2"/>
            <a:stretch>
              <a:fillRect/>
            </a:stretch>
          </p:blipFill>
          <p:spPr bwMode="auto">
            <a:xfrm>
              <a:off x="5292081" y="3933312"/>
              <a:ext cx="3852000" cy="23040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342869" y="4868568"/>
              <a:ext cx="468208" cy="43190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302045"/>
              </p:ext>
            </p:extLst>
          </p:nvPr>
        </p:nvGraphicFramePr>
        <p:xfrm>
          <a:off x="6144330" y="935267"/>
          <a:ext cx="2806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6" imgW="990600" imgH="228600" progId="Equation.3">
                  <p:embed/>
                </p:oleObj>
              </mc:Choice>
              <mc:Fallback>
                <p:oleObj name="Equation" r:id="rId6" imgW="990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4330" y="935267"/>
                        <a:ext cx="2806700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 cmpd="sng"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848418" y="1581446"/>
            <a:ext cx="6417141" cy="155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Intrinsic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control of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systematic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errors</a:t>
            </a:r>
            <a:endParaRPr lang="it-IT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Identical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pattern in c.c.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No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need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to produce extra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mesons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(for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/C balance)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Large cross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sections</a:t>
            </a:r>
            <a:endParaRPr lang="it-IT" sz="20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626" y="3082177"/>
            <a:ext cx="6215374" cy="1901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5362" y="5121710"/>
            <a:ext cx="4489856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Spin physics with excellent prospects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ΛΣ  with high rate, low background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err="1" smtClean="0">
                <a:solidFill>
                  <a:srgbClr val="FF0000"/>
                </a:solidFill>
              </a:rPr>
              <a:t>Ω</a:t>
            </a:r>
            <a:r>
              <a:rPr lang="en-US" sz="2000" dirty="0" smtClean="0">
                <a:solidFill>
                  <a:srgbClr val="FF0000"/>
                </a:solidFill>
              </a:rPr>
              <a:t> study feasible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err="1" smtClean="0">
                <a:solidFill>
                  <a:srgbClr val="FF0000"/>
                </a:solidFill>
              </a:rPr>
              <a:t>Λ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 requires high luminosity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8420" y="4879416"/>
            <a:ext cx="4038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preliminary estimations with </a:t>
            </a:r>
            <a:r>
              <a:rPr lang="en-US" sz="1600" dirty="0" smtClean="0">
                <a:solidFill>
                  <a:srgbClr val="FF0000"/>
                </a:solidFill>
              </a:rPr>
              <a:t>low luminosity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8" y="960350"/>
            <a:ext cx="8780182" cy="5824855"/>
          </a:xfrm>
          <a:prstGeom prst="rect">
            <a:avLst/>
          </a:prstGeom>
          <a:ln w="28575" cmpd="sng">
            <a:solidFill>
              <a:srgbClr val="66006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32693" y="151861"/>
            <a:ext cx="6624480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Potential PANDA Plan in the first 2 years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938" y="1316613"/>
            <a:ext cx="2870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Reduced luminosity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Max 2·10</a:t>
            </a:r>
            <a:r>
              <a:rPr lang="en-US" sz="2400" baseline="30000" dirty="0" smtClean="0">
                <a:solidFill>
                  <a:srgbClr val="FF0000"/>
                </a:solidFill>
              </a:rPr>
              <a:t>31</a:t>
            </a:r>
            <a:r>
              <a:rPr lang="en-US" sz="2400" dirty="0" smtClean="0">
                <a:solidFill>
                  <a:srgbClr val="FF0000"/>
                </a:solidFill>
              </a:rPr>
              <a:t> cm</a:t>
            </a:r>
            <a:r>
              <a:rPr lang="en-US" sz="24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5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4655" y="151861"/>
            <a:ext cx="3651344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Why Charm(-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onium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)?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6" descr="qcd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016000"/>
            <a:ext cx="3159125" cy="298926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470276" y="1250808"/>
            <a:ext cx="2095500" cy="769938"/>
            <a:chOff x="1411" y="1344"/>
            <a:chExt cx="1320" cy="485"/>
          </a:xfrm>
          <a:solidFill>
            <a:schemeClr val="bg1"/>
          </a:solidFill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1411" y="1344"/>
              <a:ext cx="1320" cy="485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sym typeface="Symbol" charset="0"/>
                </a:rPr>
                <a:t>cc</a:t>
              </a:r>
              <a:r>
                <a:rPr lang="en-US" sz="2400" dirty="0">
                  <a:sym typeface="Symbol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sym typeface="Symbol" charset="0"/>
                </a:rPr>
                <a:t>system</a:t>
              </a:r>
            </a:p>
            <a:p>
              <a:pPr algn="ctr"/>
              <a:r>
                <a:rPr lang="en-US" sz="2000" dirty="0" err="1">
                  <a:sym typeface="Symbol" charset="0"/>
                </a:rPr>
                <a:t>M</a:t>
              </a:r>
              <a:r>
                <a:rPr lang="en-US" sz="2000" baseline="-25000" dirty="0" err="1">
                  <a:sym typeface="Symbol" charset="0"/>
                </a:rPr>
                <a:t>c</a:t>
              </a:r>
              <a:r>
                <a:rPr lang="en-US" sz="2000" dirty="0">
                  <a:sym typeface="Symbol" charset="0"/>
                </a:rPr>
                <a:t>  1.5 </a:t>
              </a:r>
              <a:r>
                <a:rPr lang="en-US" sz="2000" dirty="0" err="1">
                  <a:sym typeface="Symbol" charset="0"/>
                </a:rPr>
                <a:t>GeV</a:t>
              </a:r>
              <a:r>
                <a:rPr lang="en-US" sz="2000" dirty="0">
                  <a:sym typeface="Symbol" charset="0"/>
                </a:rPr>
                <a:t>/c</a:t>
              </a:r>
              <a:r>
                <a:rPr lang="en-US" sz="2000" baseline="30000" dirty="0">
                  <a:sym typeface="Symbol" charset="0"/>
                </a:rPr>
                <a:t>2</a:t>
              </a:r>
            </a:p>
          </p:txBody>
        </p:sp>
        <p:sp>
          <p:nvSpPr>
            <p:cNvPr id="6" name="Line 15"/>
            <p:cNvSpPr>
              <a:spLocks noChangeShapeType="1"/>
            </p:cNvSpPr>
            <p:nvPr/>
          </p:nvSpPr>
          <p:spPr bwMode="auto">
            <a:xfrm>
              <a:off x="1677" y="1434"/>
              <a:ext cx="68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469713" y="2540139"/>
            <a:ext cx="2096064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ym typeface="Symbol" charset="0"/>
              </a:rPr>
              <a:t>non-relativistic</a:t>
            </a:r>
          </a:p>
          <a:p>
            <a:pPr algn="ctr"/>
            <a:r>
              <a:rPr lang="en-US" sz="2000" dirty="0">
                <a:sym typeface="Symbol" charset="0"/>
              </a:rPr>
              <a:t>potential model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691699" y="5181786"/>
            <a:ext cx="4033319" cy="1406188"/>
          </a:xfrm>
          <a:prstGeom prst="leftArrow">
            <a:avLst/>
          </a:prstGeom>
          <a:solidFill>
            <a:srgbClr val="FFFF00"/>
          </a:solidFill>
          <a:ln w="28575" cmpd="sng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ea typeface="+mn-ea"/>
                <a:sym typeface="Symbol" pitchFamily="18" charset="2"/>
              </a:rPr>
              <a:t>Charmonium states can be calculated !!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r="-2874"/>
          <a:stretch>
            <a:fillRect/>
          </a:stretch>
        </p:blipFill>
        <p:spPr bwMode="auto">
          <a:xfrm>
            <a:off x="406036" y="1294774"/>
            <a:ext cx="2148253" cy="19532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6659563" y="3103563"/>
            <a:ext cx="1579601" cy="584776"/>
            <a:chOff x="6659563" y="4005263"/>
            <a:chExt cx="1579601" cy="584776"/>
          </a:xfrm>
        </p:grpSpPr>
        <p:cxnSp>
          <p:nvCxnSpPr>
            <p:cNvPr id="21" name="Straight Arrow Connector 20"/>
            <p:cNvCxnSpPr/>
            <p:nvPr/>
          </p:nvCxnSpPr>
          <p:spPr>
            <a:xfrm flipH="1" flipV="1">
              <a:off x="6659563" y="4076700"/>
              <a:ext cx="360362" cy="7302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6"/>
            <p:cNvSpPr txBox="1">
              <a:spLocks noChangeArrowheads="1"/>
            </p:cNvSpPr>
            <p:nvPr/>
          </p:nvSpPr>
          <p:spPr bwMode="auto">
            <a:xfrm>
              <a:off x="7073861" y="4005263"/>
              <a:ext cx="116530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600" dirty="0" err="1">
                  <a:solidFill>
                    <a:srgbClr val="0000FF"/>
                  </a:solidFill>
                  <a:latin typeface="+mn-lt"/>
                </a:rPr>
                <a:t>asymptotic</a:t>
              </a:r>
              <a:endParaRPr lang="it-IT" sz="1600" dirty="0">
                <a:solidFill>
                  <a:srgbClr val="0000FF"/>
                </a:solidFill>
                <a:latin typeface="+mn-lt"/>
              </a:endParaRPr>
            </a:p>
            <a:p>
              <a:pPr algn="ctr" eaLnBrk="1" hangingPunct="1"/>
              <a:r>
                <a:rPr lang="it-IT" sz="1600" dirty="0" err="1">
                  <a:solidFill>
                    <a:srgbClr val="0000FF"/>
                  </a:solidFill>
                  <a:latin typeface="+mn-lt"/>
                </a:rPr>
                <a:t>freedom</a:t>
              </a:r>
              <a:endParaRPr lang="it-IT" sz="1600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23" name="Group 27"/>
          <p:cNvGrpSpPr>
            <a:grpSpLocks/>
          </p:cNvGrpSpPr>
          <p:nvPr/>
        </p:nvGrpSpPr>
        <p:grpSpPr bwMode="auto">
          <a:xfrm>
            <a:off x="7272776" y="1841500"/>
            <a:ext cx="1302460" cy="1129129"/>
            <a:chOff x="7272776" y="2133600"/>
            <a:chExt cx="1302460" cy="1129129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7956550" y="2133600"/>
              <a:ext cx="0" cy="64770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7272776" y="2924175"/>
              <a:ext cx="13024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600">
                  <a:solidFill>
                    <a:srgbClr val="FF00FF"/>
                  </a:solidFill>
                  <a:latin typeface="+mn-lt"/>
                </a:rPr>
                <a:t>confinement</a:t>
              </a:r>
            </a:p>
          </p:txBody>
        </p: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r="53378"/>
          <a:stretch/>
        </p:blipFill>
        <p:spPr bwMode="auto">
          <a:xfrm>
            <a:off x="406036" y="3688339"/>
            <a:ext cx="2955600" cy="2923670"/>
          </a:xfrm>
          <a:prstGeom prst="rect">
            <a:avLst/>
          </a:prstGeom>
          <a:noFill/>
          <a:ln w="2857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822982" y="4071437"/>
            <a:ext cx="5152219" cy="82073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/>
              <a:t>Short </a:t>
            </a:r>
            <a:r>
              <a:rPr lang="en-US" sz="2000" dirty="0" smtClean="0"/>
              <a:t>distance → </a:t>
            </a:r>
            <a:r>
              <a:rPr lang="en-US" sz="2000" dirty="0" smtClean="0">
                <a:solidFill>
                  <a:srgbClr val="0000FF"/>
                </a:solidFill>
              </a:rPr>
              <a:t>asymptotic freedom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/>
              <a:t>Large </a:t>
            </a:r>
            <a:r>
              <a:rPr lang="en-US" sz="2000" dirty="0"/>
              <a:t>distance </a:t>
            </a:r>
            <a:r>
              <a:rPr lang="en-US" sz="2000" dirty="0" smtClean="0"/>
              <a:t>→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FF"/>
                </a:solidFill>
              </a:rPr>
              <a:t>confinement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4264253" y="2182770"/>
            <a:ext cx="449318" cy="288069"/>
          </a:xfrm>
          <a:prstGeom prst="downArrow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1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9510" y="151861"/>
            <a:ext cx="1770823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Summary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026" y="1111131"/>
            <a:ext cx="8619215" cy="1069229"/>
          </a:xfrm>
          <a:prstGeom prst="roundRect">
            <a:avLst/>
          </a:prstGeom>
          <a:solidFill>
            <a:srgbClr val="FFFF66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Exciting (and exotic) new physics from charmonium region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towards a better understanding of strong interactions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026" y="2474971"/>
            <a:ext cx="8619216" cy="185281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BESIII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is collecting a huge amount of data in the charm region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400" dirty="0" smtClean="0">
                <a:solidFill>
                  <a:srgbClr val="0000FF"/>
                </a:solidFill>
              </a:rPr>
              <a:t>Charmonium below DD threshold </a:t>
            </a:r>
            <a:r>
              <a:rPr lang="en-US" sz="2400" dirty="0" smtClean="0">
                <a:solidFill>
                  <a:srgbClr val="FF0000"/>
                </a:solidFill>
              </a:rPr>
              <a:t>well established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400" dirty="0" smtClean="0">
                <a:solidFill>
                  <a:srgbClr val="FF0000"/>
                </a:solidFill>
              </a:rPr>
              <a:t>New states</a:t>
            </a:r>
            <a:r>
              <a:rPr lang="en-US" sz="2400" dirty="0" smtClean="0">
                <a:solidFill>
                  <a:srgbClr val="0000FF"/>
                </a:solidFill>
              </a:rPr>
              <a:t> with “anomalous” features above DD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400" dirty="0" smtClean="0">
                <a:solidFill>
                  <a:srgbClr val="0000FF"/>
                </a:solidFill>
              </a:rPr>
              <a:t>Color neutral objects different from </a:t>
            </a:r>
            <a:r>
              <a:rPr lang="en-US" sz="2400" u="sng" dirty="0" err="1" smtClean="0">
                <a:solidFill>
                  <a:srgbClr val="0000FF"/>
                </a:solidFill>
              </a:rPr>
              <a:t>q</a:t>
            </a:r>
            <a:r>
              <a:rPr lang="en-US" sz="2400" dirty="0" err="1" smtClean="0">
                <a:solidFill>
                  <a:srgbClr val="0000FF"/>
                </a:solidFill>
              </a:rPr>
              <a:t>q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do</a:t>
            </a:r>
            <a:r>
              <a:rPr lang="en-US" sz="2400" dirty="0" smtClean="0">
                <a:solidFill>
                  <a:srgbClr val="0000FF"/>
                </a:solidFill>
              </a:rPr>
              <a:t> exist!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984" y="4661771"/>
            <a:ext cx="8606257" cy="1852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PANDA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will perform high quality spectroscopy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400" dirty="0" smtClean="0"/>
              <a:t>Gluon rich environment </a:t>
            </a:r>
            <a:r>
              <a:rPr lang="en-US" sz="2400" dirty="0" smtClean="0">
                <a:cs typeface="Arial"/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high event rate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400" dirty="0" smtClean="0"/>
              <a:t>Formation </a:t>
            </a:r>
            <a:r>
              <a:rPr lang="en-US" sz="2400" dirty="0">
                <a:cs typeface="Arial"/>
                <a:sym typeface="Wingdings"/>
              </a:rPr>
              <a:t></a:t>
            </a:r>
            <a:r>
              <a:rPr lang="en-US" sz="2400" dirty="0" smtClean="0"/>
              <a:t> Precise measurements of </a:t>
            </a:r>
            <a:r>
              <a:rPr lang="en-US" sz="2400" dirty="0" smtClean="0">
                <a:solidFill>
                  <a:srgbClr val="FF0000"/>
                </a:solidFill>
              </a:rPr>
              <a:t>widths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400" dirty="0" smtClean="0">
                <a:solidFill>
                  <a:srgbClr val="FF0000"/>
                </a:solidFill>
              </a:rPr>
              <a:t>Discovery potential </a:t>
            </a:r>
            <a:r>
              <a:rPr lang="en-US" sz="2400" dirty="0" smtClean="0"/>
              <a:t>very high!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5803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052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46059"/>
            <a:ext cx="9144000" cy="5830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5864" y="151861"/>
            <a:ext cx="4720924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/>
                <a:cs typeface="Arial"/>
              </a:rPr>
              <a:t>Intepretations</a:t>
            </a:r>
            <a:r>
              <a:rPr lang="en-US" sz="2800" dirty="0" smtClean="0">
                <a:latin typeface="Arial"/>
                <a:cs typeface="Arial"/>
              </a:rPr>
              <a:t> of D</a:t>
            </a:r>
            <a:r>
              <a:rPr lang="en-US" sz="2800" baseline="-25000" dirty="0" smtClean="0">
                <a:latin typeface="Arial"/>
                <a:cs typeface="Arial"/>
              </a:rPr>
              <a:t>s0</a:t>
            </a:r>
            <a:r>
              <a:rPr lang="en-US" sz="2800" baseline="30000" dirty="0" smtClean="0"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(2317)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97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17631" y="966824"/>
            <a:ext cx="5633180" cy="257186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6234" y="151861"/>
            <a:ext cx="5848213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Something “exotic” from B factories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10672" y="1052438"/>
            <a:ext cx="4873625" cy="2303463"/>
            <a:chOff x="2387" y="845"/>
            <a:chExt cx="3070" cy="1451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" y="845"/>
              <a:ext cx="1387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Belle-logo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935"/>
              <a:ext cx="40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288" y="935"/>
              <a:ext cx="4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/>
                <a:t>9.4</a:t>
              </a:r>
              <a:r>
                <a:rPr lang="en-US" b="1">
                  <a:latin typeface="Symbol" charset="0"/>
                </a:rPr>
                <a:t>s</a:t>
              </a:r>
            </a:p>
          </p:txBody>
        </p:sp>
        <p:pic>
          <p:nvPicPr>
            <p:cNvPr id="15" name="Picture 13" descr="x3872_babar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" b="4305"/>
            <a:stretch>
              <a:fillRect/>
            </a:stretch>
          </p:blipFill>
          <p:spPr bwMode="auto">
            <a:xfrm>
              <a:off x="3969" y="845"/>
              <a:ext cx="1488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417631" y="3938222"/>
            <a:ext cx="5633180" cy="2686193"/>
            <a:chOff x="539552" y="3121846"/>
            <a:chExt cx="8086725" cy="354751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0"/>
            <a:stretch>
              <a:fillRect/>
            </a:stretch>
          </p:blipFill>
          <p:spPr bwMode="auto">
            <a:xfrm>
              <a:off x="539552" y="3121846"/>
              <a:ext cx="8086725" cy="3547514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789040"/>
              <a:ext cx="501973" cy="38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3789040"/>
              <a:ext cx="501973" cy="38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075871" y="4275459"/>
            <a:ext cx="2974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Y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unknown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vector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states</a:t>
            </a:r>
            <a:endParaRPr lang="it-IT" sz="20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6327416" y="4923159"/>
            <a:ext cx="26084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Initial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State </a:t>
            </a:r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Radiation</a:t>
            </a:r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lang="it-IT" sz="2000" baseline="30000" dirty="0">
                <a:solidFill>
                  <a:srgbClr val="FF0000"/>
                </a:solidFill>
                <a:latin typeface="Arial"/>
                <a:cs typeface="Arial"/>
              </a:rPr>
              <a:t>PC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  <a:sym typeface="Symbol" charset="0"/>
              </a:rPr>
              <a:t>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1</a:t>
            </a:r>
            <a:r>
              <a:rPr lang="it-IT" sz="2000" baseline="30000" dirty="0">
                <a:solidFill>
                  <a:srgbClr val="FF0000"/>
                </a:solidFill>
                <a:latin typeface="Arial"/>
                <a:cs typeface="Arial"/>
              </a:rPr>
              <a:t>--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149713" y="1253991"/>
            <a:ext cx="2822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 dirty="0" smtClean="0">
                <a:solidFill>
                  <a:srgbClr val="000099"/>
                </a:solidFill>
                <a:latin typeface="Arial"/>
                <a:cs typeface="Arial"/>
              </a:rPr>
              <a:t>X(3872) </a:t>
            </a:r>
            <a:r>
              <a:rPr lang="it-IT" sz="2000" dirty="0" err="1">
                <a:solidFill>
                  <a:srgbClr val="000099"/>
                </a:solidFill>
                <a:latin typeface="Arial"/>
                <a:cs typeface="Arial"/>
              </a:rPr>
              <a:t>unknown</a:t>
            </a:r>
            <a:r>
              <a:rPr lang="it-IT" sz="200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it-IT" sz="2000" dirty="0" smtClean="0">
                <a:solidFill>
                  <a:srgbClr val="000099"/>
                </a:solidFill>
                <a:latin typeface="Arial"/>
                <a:cs typeface="Arial"/>
              </a:rPr>
              <a:t>state</a:t>
            </a:r>
            <a:endParaRPr lang="it-IT" sz="20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6736610" y="1901691"/>
            <a:ext cx="2094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B-</a:t>
            </a:r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meson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decays</a:t>
            </a:r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lang="it-IT" sz="2000" baseline="30000" dirty="0">
                <a:solidFill>
                  <a:srgbClr val="FF0000"/>
                </a:solidFill>
                <a:latin typeface="Arial"/>
                <a:cs typeface="Arial"/>
              </a:rPr>
              <a:t>PC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  <a:sym typeface="Symbol" charset="0"/>
              </a:rPr>
              <a:t>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it-IT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it-IT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lang="it-IT" sz="2000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12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39" y="151861"/>
            <a:ext cx="9045415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Something more “exotic” (and charged) from B factories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27213"/>
            <a:ext cx="3810000" cy="376237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2277"/>
          <a:stretch>
            <a:fillRect/>
          </a:stretch>
        </p:blipFill>
        <p:spPr bwMode="auto">
          <a:xfrm>
            <a:off x="4500563" y="2060575"/>
            <a:ext cx="4562475" cy="443865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3438525" cy="10382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1200" y="950913"/>
            <a:ext cx="3801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Arial"/>
                <a:cs typeface="Arial"/>
              </a:rPr>
              <a:t>B → K </a:t>
            </a:r>
            <a:r>
              <a:rPr lang="el-GR" sz="2800">
                <a:solidFill>
                  <a:srgbClr val="FF0000"/>
                </a:solidFill>
                <a:latin typeface="Arial"/>
                <a:cs typeface="Arial"/>
              </a:rPr>
              <a:t>ψ' π</a:t>
            </a:r>
            <a:r>
              <a:rPr lang="el-GR" sz="2800" baseline="3000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el-GR" sz="28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0000"/>
                </a:solidFill>
                <a:latin typeface="Arial"/>
                <a:cs typeface="Arial"/>
              </a:rPr>
              <a:t>Dalitz plot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1738" y="2349500"/>
            <a:ext cx="1374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it-IT" sz="2400" baseline="3000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it-IT" sz="2400">
                <a:solidFill>
                  <a:srgbClr val="FF0000"/>
                </a:solidFill>
                <a:latin typeface="Arial"/>
                <a:cs typeface="Arial"/>
              </a:rPr>
              <a:t>(4430)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6006" y="5732463"/>
            <a:ext cx="30069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First </a:t>
            </a:r>
            <a:r>
              <a:rPr lang="it-IT" sz="2400" dirty="0" err="1">
                <a:solidFill>
                  <a:srgbClr val="FF0000"/>
                </a:solidFill>
                <a:latin typeface="Arial"/>
                <a:cs typeface="Arial"/>
              </a:rPr>
              <a:t>charged</a:t>
            </a:r>
            <a:endParaRPr lang="it-IT"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harmonium(?)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state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1550" y="1474788"/>
            <a:ext cx="270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Arial"/>
                <a:cs typeface="Arial"/>
              </a:rPr>
              <a:t>PRL 100, 142001 (2008)</a:t>
            </a:r>
          </a:p>
        </p:txBody>
      </p:sp>
    </p:spTree>
    <p:extLst>
      <p:ext uri="{BB962C8B-B14F-4D97-AF65-F5344CB8AC3E}">
        <p14:creationId xmlns:p14="http://schemas.microsoft.com/office/powerpoint/2010/main" val="10139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342" y="151861"/>
            <a:ext cx="6131982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The best ways to study charmonium?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3421" y="977931"/>
            <a:ext cx="3301200" cy="1746680"/>
            <a:chOff x="179512" y="1052513"/>
            <a:chExt cx="4290823" cy="20955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052513"/>
              <a:ext cx="4290823" cy="20955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2026339" y="1371910"/>
              <a:ext cx="411266" cy="53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C00000"/>
                  </a:solidFill>
                  <a:latin typeface="Comic Sans MS" charset="0"/>
                </a:rPr>
                <a:t>c</a:t>
              </a:r>
            </a:p>
          </p:txBody>
        </p:sp>
        <p:sp>
          <p:nvSpPr>
            <p:cNvPr id="6" name="TextBox 7"/>
            <p:cNvSpPr txBox="1">
              <a:spLocks noChangeArrowheads="1"/>
            </p:cNvSpPr>
            <p:nvPr/>
          </p:nvSpPr>
          <p:spPr bwMode="auto">
            <a:xfrm>
              <a:off x="2178739" y="1659248"/>
              <a:ext cx="411266" cy="53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u="sng" dirty="0">
                  <a:solidFill>
                    <a:srgbClr val="C00000"/>
                  </a:solidFill>
                  <a:latin typeface="Comic Sans MS" charset="0"/>
                </a:rPr>
                <a:t>c</a:t>
              </a:r>
            </a:p>
          </p:txBody>
        </p:sp>
      </p:grp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152900" y="979518"/>
            <a:ext cx="4800600" cy="174509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444500" indent="-4445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B-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meson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decays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marL="355600" indent="-355600" defTabSz="355600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Data 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sample from B-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factories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55600" indent="-355600" defTabSz="355600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Small production rate</a:t>
            </a:r>
          </a:p>
          <a:p>
            <a:pPr marL="355600" indent="-355600" defTabSz="355600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Very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clean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environment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55600" indent="-355600" defTabSz="355600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Any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quantum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number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7" r="-7404"/>
          <a:stretch/>
        </p:blipFill>
        <p:spPr bwMode="auto">
          <a:xfrm>
            <a:off x="183421" y="2842387"/>
            <a:ext cx="3301200" cy="1745093"/>
          </a:xfrm>
          <a:prstGeom prst="rect">
            <a:avLst/>
          </a:prstGeom>
          <a:solidFill>
            <a:srgbClr val="FFFFFF"/>
          </a:solidFill>
          <a:ln w="28575">
            <a:solidFill>
              <a:srgbClr val="3366FF"/>
            </a:solidFill>
            <a:miter lim="800000"/>
            <a:headEnd/>
            <a:tailEnd/>
          </a:ln>
          <a:extLst/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152900" y="2842388"/>
            <a:ext cx="4800600" cy="174509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Initial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State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Radiation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it-IT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it-IT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collisions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photon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radiated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before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annihilation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Lower center-of-mass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energy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Only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1</a:t>
            </a:r>
            <a:r>
              <a:rPr lang="it-IT" baseline="30000" dirty="0">
                <a:solidFill>
                  <a:srgbClr val="0000FF"/>
                </a:solidFill>
                <a:latin typeface="Arial"/>
                <a:cs typeface="Arial"/>
              </a:rPr>
              <a:t>--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states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scan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0" t="6997" r="-6050" b="38344"/>
          <a:stretch/>
        </p:blipFill>
        <p:spPr bwMode="auto">
          <a:xfrm>
            <a:off x="183421" y="4745868"/>
            <a:ext cx="3301200" cy="1621464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145414" y="4745868"/>
            <a:ext cx="4808086" cy="15188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Direct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formation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it-IT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it-IT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collisions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130000"/>
              </a:lnSpc>
              <a:buFont typeface="Wingdings" charset="0"/>
              <a:buChar char="Ø"/>
            </a:pP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Charm </a:t>
            </a:r>
            <a:r>
              <a:rPr lang="it-IT" dirty="0" err="1" smtClean="0">
                <a:solidFill>
                  <a:srgbClr val="0000FF"/>
                </a:solidFill>
                <a:latin typeface="Arial"/>
                <a:cs typeface="Arial"/>
              </a:rPr>
              <a:t>factories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30000"/>
              </a:lnSpc>
              <a:buFont typeface="Wingdings" charset="0"/>
              <a:buChar char="Ø"/>
            </a:pPr>
            <a:r>
              <a:rPr lang="it-IT" dirty="0" err="1" smtClean="0">
                <a:solidFill>
                  <a:srgbClr val="0000FF"/>
                </a:solidFill>
                <a:latin typeface="Arial"/>
                <a:cs typeface="Arial"/>
              </a:rPr>
              <a:t>Formation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 of 1</a:t>
            </a:r>
            <a:r>
              <a:rPr lang="it-IT" baseline="30000" dirty="0" smtClean="0">
                <a:solidFill>
                  <a:srgbClr val="0000FF"/>
                </a:solidFill>
                <a:latin typeface="Arial"/>
                <a:cs typeface="Arial"/>
              </a:rPr>
              <a:t>–-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states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30000"/>
              </a:lnSpc>
              <a:buFont typeface="Wingdings" charset="0"/>
              <a:buChar char="Ø"/>
            </a:pP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Production of </a:t>
            </a:r>
            <a:r>
              <a:rPr lang="it-IT" dirty="0" err="1" smtClean="0">
                <a:solidFill>
                  <a:srgbClr val="0000FF"/>
                </a:solidFill>
                <a:latin typeface="Arial"/>
                <a:cs typeface="Arial"/>
              </a:rPr>
              <a:t>other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Arial"/>
                <a:cs typeface="Arial"/>
              </a:rPr>
              <a:t>states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 by c</a:t>
            </a:r>
            <a:r>
              <a:rPr lang="it-IT" u="sng" dirty="0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Arial"/>
                <a:cs typeface="Arial"/>
              </a:rPr>
              <a:t>decays</a:t>
            </a:r>
            <a:endParaRPr lang="it-IT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717158" y="5017598"/>
            <a:ext cx="420475" cy="46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 dirty="0">
                <a:latin typeface="Comic Sans MS" charset="0"/>
                <a:sym typeface="Symbol" charset="0"/>
              </a:rPr>
              <a:t></a:t>
            </a:r>
            <a:r>
              <a:rPr lang="it-IT" sz="2400" b="1" baseline="30000" dirty="0">
                <a:latin typeface="Comic Sans MS" charset="0"/>
                <a:sym typeface="Symbol" charset="0"/>
              </a:rPr>
              <a:t>*</a:t>
            </a:r>
            <a:endParaRPr lang="it-IT" sz="2400" b="1" baseline="30000" dirty="0">
              <a:latin typeface="Comic Sans MS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026352" y="5821771"/>
            <a:ext cx="502260" cy="46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 u="sng" dirty="0">
                <a:latin typeface="Comic Sans MS" charset="0"/>
              </a:rPr>
              <a:t>c</a:t>
            </a:r>
            <a:r>
              <a:rPr lang="it-IT" sz="2400" b="1" dirty="0">
                <a:latin typeface="Comic Sans MS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6620" y="6361668"/>
            <a:ext cx="3925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two-photon fusion, double charmonium…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670300" y="1687785"/>
            <a:ext cx="355600" cy="420415"/>
          </a:xfrm>
          <a:prstGeom prst="rightArrow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670300" y="3453085"/>
            <a:ext cx="355600" cy="420415"/>
          </a:xfrm>
          <a:prstGeom prst="rightArrow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670300" y="5287559"/>
            <a:ext cx="355600" cy="420415"/>
          </a:xfrm>
          <a:prstGeom prst="rightArrow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8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964" y="4569567"/>
            <a:ext cx="1649606" cy="12555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07175" y="2175289"/>
            <a:ext cx="1591213" cy="89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90" y="875955"/>
            <a:ext cx="9144000" cy="5982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617" y="151861"/>
            <a:ext cx="7369450" cy="578882"/>
          </a:xfrm>
          <a:prstGeom prst="roundRect">
            <a:avLst/>
          </a:prstGeom>
          <a:solidFill>
            <a:srgbClr val="FFFFF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en-US" sz="2800" dirty="0" smtClean="0">
                <a:latin typeface="Arial"/>
                <a:cs typeface="Arial"/>
              </a:rPr>
              <a:t>eijing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800" dirty="0" smtClean="0">
                <a:latin typeface="Arial"/>
                <a:cs typeface="Arial"/>
              </a:rPr>
              <a:t>lectron-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2800" dirty="0" smtClean="0">
                <a:latin typeface="Arial"/>
                <a:cs typeface="Arial"/>
              </a:rPr>
              <a:t>roton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2800" dirty="0" smtClean="0">
                <a:latin typeface="Arial"/>
                <a:cs typeface="Arial"/>
              </a:rPr>
              <a:t>ollider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BEPC-II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20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07" r="2347" b="2024"/>
          <a:stretch/>
        </p:blipFill>
        <p:spPr>
          <a:xfrm>
            <a:off x="175043" y="1124144"/>
            <a:ext cx="8816306" cy="5467623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633029" y="151861"/>
            <a:ext cx="5374157" cy="578882"/>
            <a:chOff x="1910397" y="151861"/>
            <a:chExt cx="5374157" cy="578882"/>
          </a:xfrm>
        </p:grpSpPr>
        <p:sp>
          <p:nvSpPr>
            <p:cNvPr id="3" name="TextBox 2"/>
            <p:cNvSpPr txBox="1"/>
            <p:nvPr/>
          </p:nvSpPr>
          <p:spPr>
            <a:xfrm>
              <a:off x="1910397" y="151861"/>
              <a:ext cx="5374157" cy="578882"/>
            </a:xfrm>
            <a:prstGeom prst="roundRect">
              <a:avLst/>
            </a:prstGeom>
            <a:solidFill>
              <a:srgbClr val="FFFFFF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/>
                  <a:cs typeface="Arial"/>
                </a:rPr>
                <a:t>The </a:t>
              </a:r>
              <a:r>
                <a:rPr lang="en-US" sz="2800" dirty="0" smtClean="0">
                  <a:solidFill>
                    <a:srgbClr val="FF0000"/>
                  </a:solidFill>
                  <a:latin typeface="Arial"/>
                  <a:cs typeface="Arial"/>
                </a:rPr>
                <a:t>Be</a:t>
              </a:r>
              <a:r>
                <a:rPr lang="en-US" sz="2800" dirty="0" smtClean="0">
                  <a:latin typeface="Arial"/>
                  <a:cs typeface="Arial"/>
                </a:rPr>
                <a:t>ijing </a:t>
              </a:r>
              <a:r>
                <a:rPr lang="en-US" sz="2800" dirty="0" smtClean="0">
                  <a:solidFill>
                    <a:srgbClr val="FF0000"/>
                  </a:solidFill>
                  <a:latin typeface="Arial"/>
                  <a:cs typeface="Arial"/>
                </a:rPr>
                <a:t>S</a:t>
              </a:r>
              <a:r>
                <a:rPr lang="en-US" sz="2800" dirty="0" smtClean="0">
                  <a:latin typeface="Arial"/>
                  <a:cs typeface="Arial"/>
                </a:rPr>
                <a:t>pectrometer             </a:t>
              </a:r>
              <a:endParaRPr lang="en-US" sz="2800" dirty="0">
                <a:latin typeface="Arial"/>
                <a:cs typeface="Arial"/>
              </a:endParaRPr>
            </a:p>
          </p:txBody>
        </p:sp>
        <p:pic>
          <p:nvPicPr>
            <p:cNvPr id="4" name="Picture 3" descr="BES3_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286" y="210872"/>
              <a:ext cx="934290" cy="437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74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0" y="996417"/>
            <a:ext cx="8744371" cy="4350536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2525518" y="69923"/>
            <a:ext cx="4250079" cy="578882"/>
            <a:chOff x="1910397" y="151861"/>
            <a:chExt cx="4250079" cy="578882"/>
          </a:xfrm>
        </p:grpSpPr>
        <p:sp>
          <p:nvSpPr>
            <p:cNvPr id="4" name="TextBox 3"/>
            <p:cNvSpPr txBox="1"/>
            <p:nvPr/>
          </p:nvSpPr>
          <p:spPr>
            <a:xfrm>
              <a:off x="1910397" y="151861"/>
              <a:ext cx="4250079" cy="578882"/>
            </a:xfrm>
            <a:prstGeom prst="roundRect">
              <a:avLst/>
            </a:prstGeom>
            <a:solidFill>
              <a:srgbClr val="FFFFFF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/>
                  <a:cs typeface="Arial"/>
                </a:rPr>
                <a:t>The            Data Sample</a:t>
              </a:r>
              <a:endParaRPr lang="en-US" sz="28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5" name="Picture 4" descr="BES3_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288" y="210872"/>
              <a:ext cx="934290" cy="43793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880" y="5479055"/>
            <a:ext cx="9533379" cy="119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</a:rPr>
              <a:t>World largest data sample on </a:t>
            </a:r>
            <a:r>
              <a:rPr lang="en-US" sz="2000" dirty="0" smtClean="0">
                <a:solidFill>
                  <a:srgbClr val="FF0000"/>
                </a:solidFill>
              </a:rPr>
              <a:t>J/</a:t>
            </a:r>
            <a:r>
              <a:rPr lang="en-US" sz="2000" dirty="0" err="1" smtClean="0">
                <a:solidFill>
                  <a:srgbClr val="FF0000"/>
                </a:solidFill>
              </a:rPr>
              <a:t>ψ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ψ</a:t>
            </a:r>
            <a:r>
              <a:rPr lang="en-US" sz="2000" dirty="0" smtClean="0">
                <a:solidFill>
                  <a:srgbClr val="FF0000"/>
                </a:solidFill>
              </a:rPr>
              <a:t>(2S)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ψ</a:t>
            </a:r>
            <a:r>
              <a:rPr lang="en-US" sz="2000" dirty="0" smtClean="0">
                <a:solidFill>
                  <a:srgbClr val="FF0000"/>
                </a:solidFill>
              </a:rPr>
              <a:t>(3770)</a:t>
            </a:r>
            <a:r>
              <a:rPr lang="en-US" sz="2000" dirty="0" smtClean="0">
                <a:solidFill>
                  <a:srgbClr val="0000FF"/>
                </a:solidFill>
              </a:rPr>
              <a:t>,</a:t>
            </a:r>
            <a:r>
              <a:rPr lang="en-US" sz="2000" dirty="0" smtClean="0">
                <a:solidFill>
                  <a:srgbClr val="FF0000"/>
                </a:solidFill>
              </a:rPr>
              <a:t>Y(4260)</a:t>
            </a:r>
            <a:r>
              <a:rPr lang="en-US" sz="2000" dirty="0" smtClean="0">
                <a:solidFill>
                  <a:srgbClr val="0000FF"/>
                </a:solidFill>
              </a:rPr>
              <a:t>… in 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collisions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>
                <a:solidFill>
                  <a:srgbClr val="0000FF"/>
                </a:solidFill>
              </a:rPr>
              <a:t>From light mesons spectroscopy to </a:t>
            </a:r>
            <a:r>
              <a:rPr lang="en-US" sz="2000" dirty="0" err="1">
                <a:solidFill>
                  <a:srgbClr val="FF0000"/>
                </a:solidFill>
              </a:rPr>
              <a:t>Λ</a:t>
            </a:r>
            <a:r>
              <a:rPr lang="en-US" sz="2000" baseline="-25000" dirty="0" err="1">
                <a:solidFill>
                  <a:srgbClr val="FF0000"/>
                </a:solidFill>
              </a:rPr>
              <a:t>c</a:t>
            </a:r>
            <a:r>
              <a:rPr lang="en-US" sz="2000" dirty="0" err="1">
                <a:solidFill>
                  <a:srgbClr val="FF0000"/>
                </a:solidFill>
              </a:rPr>
              <a:t>Λ</a:t>
            </a:r>
            <a:r>
              <a:rPr lang="en-US" sz="2000" baseline="-25000" dirty="0" err="1">
                <a:solidFill>
                  <a:srgbClr val="FF0000"/>
                </a:solidFill>
              </a:rPr>
              <a:t>c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</a:rPr>
              <a:t>Also ISR, photon-photon physics, </a:t>
            </a:r>
            <a:r>
              <a:rPr lang="en-US" sz="2000" dirty="0" err="1" smtClean="0">
                <a:solidFill>
                  <a:srgbClr val="FF0000"/>
                </a:solidFill>
              </a:rPr>
              <a:t>τ</a:t>
            </a:r>
            <a:r>
              <a:rPr lang="en-US" sz="2000" dirty="0" smtClean="0">
                <a:solidFill>
                  <a:srgbClr val="0000FF"/>
                </a:solidFill>
              </a:rPr>
              <a:t> physics…</a:t>
            </a:r>
          </a:p>
        </p:txBody>
      </p:sp>
    </p:spTree>
    <p:extLst>
      <p:ext uri="{BB962C8B-B14F-4D97-AF65-F5344CB8AC3E}">
        <p14:creationId xmlns:p14="http://schemas.microsoft.com/office/powerpoint/2010/main" val="114166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14999</TotalTime>
  <Words>1583</Words>
  <Application>Microsoft Macintosh PowerPoint</Application>
  <PresentationFormat>On-screen Show (4:3)</PresentationFormat>
  <Paragraphs>271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INFN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Stefano Spataro</dc:creator>
  <cp:keywords/>
  <dc:description/>
  <cp:lastModifiedBy>Stefano Spataro</cp:lastModifiedBy>
  <cp:revision>134</cp:revision>
  <dcterms:created xsi:type="dcterms:W3CDTF">2015-10-16T15:10:31Z</dcterms:created>
  <dcterms:modified xsi:type="dcterms:W3CDTF">2015-10-29T23:16:40Z</dcterms:modified>
  <cp:category/>
</cp:coreProperties>
</file>